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0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357" r:id="rId2"/>
    <p:sldId id="426" r:id="rId3"/>
    <p:sldId id="427" r:id="rId4"/>
    <p:sldId id="428" r:id="rId5"/>
    <p:sldId id="358" r:id="rId6"/>
    <p:sldId id="265" r:id="rId7"/>
    <p:sldId id="266" r:id="rId8"/>
    <p:sldId id="405" r:id="rId9"/>
    <p:sldId id="406" r:id="rId10"/>
    <p:sldId id="407" r:id="rId11"/>
    <p:sldId id="408" r:id="rId12"/>
    <p:sldId id="409" r:id="rId13"/>
    <p:sldId id="410" r:id="rId14"/>
    <p:sldId id="425" r:id="rId15"/>
    <p:sldId id="362" r:id="rId16"/>
    <p:sldId id="363" r:id="rId17"/>
    <p:sldId id="364" r:id="rId18"/>
    <p:sldId id="267" r:id="rId19"/>
    <p:sldId id="268" r:id="rId20"/>
    <p:sldId id="269" r:id="rId21"/>
    <p:sldId id="271" r:id="rId22"/>
    <p:sldId id="272" r:id="rId23"/>
    <p:sldId id="274" r:id="rId24"/>
    <p:sldId id="276" r:id="rId25"/>
    <p:sldId id="278" r:id="rId26"/>
    <p:sldId id="279" r:id="rId27"/>
    <p:sldId id="280" r:id="rId28"/>
    <p:sldId id="281" r:id="rId29"/>
    <p:sldId id="282" r:id="rId30"/>
    <p:sldId id="283" r:id="rId31"/>
    <p:sldId id="424" r:id="rId32"/>
    <p:sldId id="285" r:id="rId33"/>
    <p:sldId id="286" r:id="rId34"/>
    <p:sldId id="287" r:id="rId35"/>
    <p:sldId id="288" r:id="rId36"/>
    <p:sldId id="289" r:id="rId37"/>
    <p:sldId id="377" r:id="rId38"/>
    <p:sldId id="366" r:id="rId39"/>
    <p:sldId id="291" r:id="rId40"/>
    <p:sldId id="404" r:id="rId41"/>
    <p:sldId id="293" r:id="rId42"/>
    <p:sldId id="423" r:id="rId43"/>
    <p:sldId id="411" r:id="rId44"/>
    <p:sldId id="412" r:id="rId45"/>
    <p:sldId id="413" r:id="rId46"/>
    <p:sldId id="414" r:id="rId47"/>
    <p:sldId id="415" r:id="rId48"/>
    <p:sldId id="416" r:id="rId49"/>
    <p:sldId id="417" r:id="rId50"/>
    <p:sldId id="418" r:id="rId51"/>
    <p:sldId id="419" r:id="rId52"/>
    <p:sldId id="420" r:id="rId53"/>
    <p:sldId id="421" r:id="rId54"/>
    <p:sldId id="422" r:id="rId55"/>
    <p:sldId id="399" r:id="rId56"/>
    <p:sldId id="384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9" autoAdjust="0"/>
    <p:restoredTop sz="72788" autoAdjust="0"/>
  </p:normalViewPr>
  <p:slideViewPr>
    <p:cSldViewPr snapToGrid="0" snapToObjects="1" showGuides="1">
      <p:cViewPr varScale="1">
        <p:scale>
          <a:sx n="71" d="100"/>
          <a:sy n="71" d="100"/>
        </p:scale>
        <p:origin x="-2784" y="-112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329F5-6751-A347-889C-94B20D263E14}" type="datetimeFigureOut">
              <a:rPr lang="en-US" smtClean="0"/>
              <a:t>8/23/12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17C4F-F342-4E4F-BDF4-6D6938101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33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F0CA199-8148-9543-9518-1C45E27D072E}" type="slidenum">
              <a:rPr lang="en-US" sz="120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FE96FD6-056B-CF46-9D63-9FC6ADDBDA0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E80EC25-DB3C-9747-8B00-C5E116BD0E2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B11E64-9BAE-6D4B-BC70-B7444DDEE6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998CDA3-0668-E146-976C-94866766B46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CEACCB4-73A2-0049-A0D1-0A96505C560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----- Meeting Notes (4/17/12 18:54) -----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Now let's ask the question of whether A can talk to B.</a:t>
            </a: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1342C4-81DF-754D-A172-00FD673C55B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61B064F-CA21-B644-BC07-880BD84733D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17C4F-F342-4E4F-BDF4-6D69381014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70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7095801-24CD-9C48-A8FC-BB74A9F7FE3E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F47C05B-E90C-B44D-9DAE-B51EDDB79C8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17C4F-F342-4E4F-BDF4-6D69381014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45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17C4F-F342-4E4F-BDF4-6D69381014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04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17C4F-F342-4E4F-BDF4-6D69381014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0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1BF5129-484F-7547-BE16-766D1B0DFE19}" type="slidenum">
              <a:rPr lang="en-US" sz="120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1D1B266-F07F-1C48-83E4-B65644441DE8}" type="slidenum">
              <a:rPr lang="en-US" sz="120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DD4B7A-1127-A749-920F-D14D0097A63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1268-BA2D-594E-967E-E8D4EE9663CA}" type="datetimeFigureOut">
              <a:rPr lang="en-US" smtClean="0"/>
              <a:t>8/23/12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E73-3D60-CD47-906B-3904A1E1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69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1268-BA2D-594E-967E-E8D4EE9663CA}" type="datetimeFigureOut">
              <a:rPr lang="en-US" smtClean="0"/>
              <a:t>8/23/12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E73-3D60-CD47-906B-3904A1E1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9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1268-BA2D-594E-967E-E8D4EE9663CA}" type="datetimeFigureOut">
              <a:rPr lang="en-US" smtClean="0"/>
              <a:t>8/23/12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E73-3D60-CD47-906B-3904A1E1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7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1268-BA2D-594E-967E-E8D4EE9663CA}" type="datetimeFigureOut">
              <a:rPr lang="en-US" smtClean="0"/>
              <a:t>8/23/12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E73-3D60-CD47-906B-3904A1E1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90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1268-BA2D-594E-967E-E8D4EE9663CA}" type="datetimeFigureOut">
              <a:rPr lang="en-US" smtClean="0"/>
              <a:t>8/23/12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E73-3D60-CD47-906B-3904A1E1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4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1268-BA2D-594E-967E-E8D4EE9663CA}" type="datetimeFigureOut">
              <a:rPr lang="en-US" smtClean="0"/>
              <a:t>8/23/12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E73-3D60-CD47-906B-3904A1E1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9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1268-BA2D-594E-967E-E8D4EE9663CA}" type="datetimeFigureOut">
              <a:rPr lang="en-US" smtClean="0"/>
              <a:t>8/23/12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E73-3D60-CD47-906B-3904A1E1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2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1268-BA2D-594E-967E-E8D4EE9663CA}" type="datetimeFigureOut">
              <a:rPr lang="en-US" smtClean="0"/>
              <a:t>8/23/12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E73-3D60-CD47-906B-3904A1E1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8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1268-BA2D-594E-967E-E8D4EE9663CA}" type="datetimeFigureOut">
              <a:rPr lang="en-US" smtClean="0"/>
              <a:t>8/23/12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E73-3D60-CD47-906B-3904A1E1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8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1268-BA2D-594E-967E-E8D4EE9663CA}" type="datetimeFigureOut">
              <a:rPr lang="en-US" smtClean="0"/>
              <a:t>8/23/12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E73-3D60-CD47-906B-3904A1E1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26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1268-BA2D-594E-967E-E8D4EE9663CA}" type="datetimeFigureOut">
              <a:rPr lang="en-US" smtClean="0"/>
              <a:t>8/23/12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E73-3D60-CD47-906B-3904A1E1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6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C1268-BA2D-594E-967E-E8D4EE9663CA}" type="datetimeFigureOut">
              <a:rPr lang="en-US" smtClean="0"/>
              <a:t>8/23/12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3CE73-3D60-CD47-906B-3904A1E1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8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3.emf"/><Relationship Id="rId6" Type="http://schemas.openxmlformats.org/officeDocument/2006/relationships/oleObject" Target="../embeddings/oleObject6.bin"/><Relationship Id="rId7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3.emf"/><Relationship Id="rId6" Type="http://schemas.openxmlformats.org/officeDocument/2006/relationships/oleObject" Target="../embeddings/oleObject9.bin"/><Relationship Id="rId7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emf"/><Relationship Id="rId12" Type="http://schemas.openxmlformats.org/officeDocument/2006/relationships/image" Target="../media/image32.emf"/><Relationship Id="rId13" Type="http://schemas.openxmlformats.org/officeDocument/2006/relationships/image" Target="../media/image33.emf"/><Relationship Id="rId1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emf"/><Relationship Id="rId12" Type="http://schemas.openxmlformats.org/officeDocument/2006/relationships/image" Target="../media/image35.png"/><Relationship Id="rId13" Type="http://schemas.openxmlformats.org/officeDocument/2006/relationships/image" Target="../media/image34.emf"/><Relationship Id="rId14" Type="http://schemas.openxmlformats.org/officeDocument/2006/relationships/image" Target="../media/image36.emf"/><Relationship Id="rId15" Type="http://schemas.openxmlformats.org/officeDocument/2006/relationships/image" Target="../media/image37.emf"/><Relationship Id="rId16" Type="http://schemas.openxmlformats.org/officeDocument/2006/relationships/image" Target="../media/image38.emf"/><Relationship Id="rId17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emf"/><Relationship Id="rId10" Type="http://schemas.openxmlformats.org/officeDocument/2006/relationships/image" Target="../media/image3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0.png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3.emf"/><Relationship Id="rId8" Type="http://schemas.openxmlformats.org/officeDocument/2006/relationships/image" Target="../media/image4.jpeg"/><Relationship Id="rId9" Type="http://schemas.openxmlformats.org/officeDocument/2006/relationships/image" Target="../media/image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0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6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0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6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6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725613"/>
            <a:ext cx="9144000" cy="1470025"/>
          </a:xfrm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chemeClr val="accent2"/>
                </a:solidFill>
                <a:latin typeface="Arial" charset="0"/>
              </a:rPr>
              <a:t>How SDNs will tame networks</a:t>
            </a:r>
            <a:endParaRPr lang="en-US" sz="3600" i="1" dirty="0">
              <a:latin typeface="Arial" charset="0"/>
            </a:endParaRPr>
          </a:p>
        </p:txBody>
      </p:sp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0" y="3729038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ea typeface="+mn-ea"/>
                <a:cs typeface="+mn-cs"/>
              </a:rPr>
              <a:t>Nick McKeown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>Stanford University	</a:t>
            </a:r>
          </a:p>
        </p:txBody>
      </p:sp>
      <p:pic>
        <p:nvPicPr>
          <p:cNvPr id="14339" name="Picture 12" descr="SU_Seal_Blk_p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620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94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6120"/>
            <a:ext cx="8229600" cy="49226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OpenFlow</a:t>
            </a:r>
            <a:r>
              <a:rPr lang="en-US" dirty="0" smtClean="0"/>
              <a:t> Tutorial </a:t>
            </a:r>
          </a:p>
          <a:p>
            <a:pPr marL="857250" lvl="1" indent="-457200"/>
            <a:r>
              <a:rPr lang="en-US" dirty="0" smtClean="0">
                <a:solidFill>
                  <a:srgbClr val="1F497D"/>
                </a:solidFill>
              </a:rPr>
              <a:t>search: “</a:t>
            </a:r>
            <a:r>
              <a:rPr lang="en-US" dirty="0" err="1" smtClean="0">
                <a:solidFill>
                  <a:srgbClr val="1F497D"/>
                </a:solidFill>
              </a:rPr>
              <a:t>OpenFlow</a:t>
            </a:r>
            <a:r>
              <a:rPr lang="en-US" dirty="0" smtClean="0">
                <a:solidFill>
                  <a:srgbClr val="1F497D"/>
                </a:solidFill>
              </a:rPr>
              <a:t> Tutorial”</a:t>
            </a:r>
          </a:p>
          <a:p>
            <a:pPr marL="457200" lvl="1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 err="1" smtClean="0"/>
              <a:t>Mininet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1F497D"/>
                </a:solidFill>
              </a:rPr>
              <a:t>Network emulator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</a:rPr>
              <a:t>Designed for emulating SDN networks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</a:rPr>
              <a:t>Easy to use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</a:rPr>
              <a:t>High performance (100 nodes on a laptop)</a:t>
            </a:r>
          </a:p>
          <a:p>
            <a:pPr lvl="1"/>
            <a:r>
              <a:rPr lang="en-US" dirty="0">
                <a:solidFill>
                  <a:srgbClr val="1F497D"/>
                </a:solidFill>
              </a:rPr>
              <a:t>search: </a:t>
            </a:r>
            <a:r>
              <a:rPr lang="en-US" dirty="0" smtClean="0">
                <a:solidFill>
                  <a:srgbClr val="1F497D"/>
                </a:solidFill>
              </a:rPr>
              <a:t>“</a:t>
            </a:r>
            <a:r>
              <a:rPr lang="en-US" dirty="0" err="1" smtClean="0">
                <a:solidFill>
                  <a:srgbClr val="1F497D"/>
                </a:solidFill>
              </a:rPr>
              <a:t>Mininet</a:t>
            </a:r>
            <a:r>
              <a:rPr lang="en-US" dirty="0" smtClean="0">
                <a:solidFill>
                  <a:srgbClr val="1F497D"/>
                </a:solidFill>
              </a:rPr>
              <a:t>”</a:t>
            </a:r>
            <a:endParaRPr lang="en-US" dirty="0">
              <a:solidFill>
                <a:srgbClr val="1F497D"/>
              </a:solidFill>
            </a:endParaRP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246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 &amp; Deployment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Open Networking Lab (</a:t>
            </a:r>
            <a:r>
              <a:rPr lang="en-US" dirty="0" err="1" smtClean="0"/>
              <a:t>ON.Lab</a:t>
            </a:r>
            <a:r>
              <a:rPr lang="en-US" dirty="0" smtClean="0"/>
              <a:t>)</a:t>
            </a:r>
          </a:p>
          <a:p>
            <a:pPr marL="857250" lvl="1" indent="-457200"/>
            <a:r>
              <a:rPr lang="en-US" dirty="0" smtClean="0">
                <a:solidFill>
                  <a:schemeClr val="tx2"/>
                </a:solidFill>
              </a:rPr>
              <a:t>Independent non-profit lab</a:t>
            </a:r>
          </a:p>
          <a:p>
            <a:pPr marL="857250" lvl="1" indent="-457200"/>
            <a:r>
              <a:rPr lang="en-US" dirty="0" smtClean="0">
                <a:solidFill>
                  <a:schemeClr val="tx2"/>
                </a:solidFill>
              </a:rPr>
              <a:t>Open source tools</a:t>
            </a:r>
          </a:p>
          <a:p>
            <a:pPr marL="857250" lvl="1" indent="-457200"/>
            <a:r>
              <a:rPr lang="en-US" dirty="0" smtClean="0">
                <a:solidFill>
                  <a:schemeClr val="tx2"/>
                </a:solidFill>
              </a:rPr>
              <a:t>Help with deployments</a:t>
            </a:r>
          </a:p>
          <a:p>
            <a:pPr marL="857250" lvl="1" indent="-457200"/>
            <a:r>
              <a:rPr lang="en-US" dirty="0" smtClean="0">
                <a:solidFill>
                  <a:schemeClr val="tx2"/>
                </a:solidFill>
              </a:rPr>
              <a:t>Based in Palo Alto</a:t>
            </a:r>
          </a:p>
          <a:p>
            <a:pPr marL="857250" lvl="1" indent="-457200"/>
            <a:r>
              <a:rPr lang="en-US" dirty="0" smtClean="0">
                <a:solidFill>
                  <a:schemeClr val="tx2"/>
                </a:solidFill>
              </a:rPr>
              <a:t>Hiring…</a:t>
            </a:r>
          </a:p>
        </p:txBody>
      </p:sp>
    </p:spTree>
    <p:extLst>
      <p:ext uri="{BB962C8B-B14F-4D97-AF65-F5344CB8AC3E}">
        <p14:creationId xmlns:p14="http://schemas.microsoft.com/office/powerpoint/2010/main" val="3033890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OpenFlow</a:t>
            </a:r>
            <a:r>
              <a:rPr lang="en-US" dirty="0" smtClean="0"/>
              <a:t> Switches?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5972"/>
            <a:ext cx="8229600" cy="52562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Software switch</a:t>
            </a:r>
          </a:p>
          <a:p>
            <a:pPr marL="857250" lvl="1" indent="-457200"/>
            <a:r>
              <a:rPr lang="en-US" dirty="0" smtClean="0">
                <a:solidFill>
                  <a:schemeClr val="tx2"/>
                </a:solidFill>
              </a:rPr>
              <a:t>Open </a:t>
            </a:r>
            <a:r>
              <a:rPr lang="en-US" dirty="0" err="1" smtClean="0">
                <a:solidFill>
                  <a:schemeClr val="tx2"/>
                </a:solidFill>
              </a:rPr>
              <a:t>vSwitch</a:t>
            </a:r>
            <a:r>
              <a:rPr lang="en-US" dirty="0" smtClean="0">
                <a:solidFill>
                  <a:schemeClr val="tx2"/>
                </a:solidFill>
              </a:rPr>
              <a:t> (</a:t>
            </a:r>
            <a:r>
              <a:rPr lang="en-US" dirty="0" err="1" smtClean="0">
                <a:solidFill>
                  <a:schemeClr val="tx2"/>
                </a:solidFill>
              </a:rPr>
              <a:t>openvswitch.org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pPr marL="857250" lvl="1" indent="-457200"/>
            <a:r>
              <a:rPr lang="en-US" dirty="0" smtClean="0">
                <a:solidFill>
                  <a:schemeClr val="tx2"/>
                </a:solidFill>
              </a:rPr>
              <a:t>Now part of Linux distribution</a:t>
            </a:r>
          </a:p>
          <a:p>
            <a:pPr marL="857250" lvl="1" indent="-457200"/>
            <a:endParaRPr lang="en-US" dirty="0"/>
          </a:p>
          <a:p>
            <a:pPr marL="0" indent="0">
              <a:buNone/>
            </a:pPr>
            <a:r>
              <a:rPr lang="en-US" dirty="0" smtClean="0"/>
              <a:t>Hardware switches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Announcements from several vendors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HP, Brocade, NEC, …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(You could ask Google for one of theirs 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)</a:t>
            </a:r>
          </a:p>
          <a:p>
            <a:pPr marL="57150" indent="0">
              <a:buNone/>
            </a:pPr>
            <a:endParaRPr lang="en-US" dirty="0" smtClean="0">
              <a:solidFill>
                <a:schemeClr val="tx2"/>
              </a:solidFill>
              <a:sym typeface="Wingdings"/>
            </a:endParaRPr>
          </a:p>
          <a:p>
            <a:pPr marL="57150" indent="0">
              <a:buNone/>
            </a:pPr>
            <a:r>
              <a:rPr lang="en-US" dirty="0" smtClean="0">
                <a:sym typeface="Wingdings"/>
              </a:rPr>
              <a:t>Switch ASICs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  <a:sym typeface="Wingdings"/>
              </a:rPr>
              <a:t>Current ASICs work, but not optimized for </a:t>
            </a:r>
            <a:r>
              <a:rPr lang="en-US" dirty="0" err="1" smtClean="0">
                <a:solidFill>
                  <a:srgbClr val="1F497D"/>
                </a:solidFill>
                <a:sym typeface="Wingdings"/>
              </a:rPr>
              <a:t>OpenFlow</a:t>
            </a:r>
            <a:endParaRPr lang="en-US" dirty="0" smtClean="0">
              <a:solidFill>
                <a:srgbClr val="1F497D"/>
              </a:solidFill>
              <a:sym typeface="Wingdings"/>
            </a:endParaRPr>
          </a:p>
          <a:p>
            <a:pPr lvl="1"/>
            <a:r>
              <a:rPr lang="en-US" dirty="0" smtClean="0">
                <a:solidFill>
                  <a:srgbClr val="1F497D"/>
                </a:solidFill>
                <a:sym typeface="Wingdings"/>
              </a:rPr>
              <a:t>Expect some </a:t>
            </a:r>
            <a:r>
              <a:rPr lang="en-US" dirty="0" err="1" smtClean="0">
                <a:solidFill>
                  <a:srgbClr val="1F497D"/>
                </a:solidFill>
                <a:sym typeface="Wingdings"/>
              </a:rPr>
              <a:t>OpenFlow</a:t>
            </a:r>
            <a:r>
              <a:rPr lang="en-US" dirty="0" smtClean="0">
                <a:solidFill>
                  <a:srgbClr val="1F497D"/>
                </a:solidFill>
                <a:sym typeface="Wingdings"/>
              </a:rPr>
              <a:t>-optimized ASICs in 1-2 years</a:t>
            </a: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43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example: What’s possible in silicon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Stanford/TI Labs collaboration</a:t>
            </a:r>
          </a:p>
          <a:p>
            <a:r>
              <a:rPr lang="en-US" dirty="0" smtClean="0"/>
              <a:t>64 x 10Gb/s</a:t>
            </a:r>
          </a:p>
          <a:p>
            <a:r>
              <a:rPr lang="en-US" dirty="0" smtClean="0"/>
              <a:t>Multiple table support (&gt;12 flexible stages)</a:t>
            </a:r>
          </a:p>
          <a:p>
            <a:r>
              <a:rPr lang="en-US" dirty="0" smtClean="0"/>
              <a:t>64k TCAM entries (wide) for wildcards </a:t>
            </a:r>
          </a:p>
          <a:p>
            <a:r>
              <a:rPr lang="en-US" dirty="0" smtClean="0"/>
              <a:t>128k hash table entries (wide) for exact matches</a:t>
            </a:r>
          </a:p>
          <a:p>
            <a:r>
              <a:rPr lang="en-US" dirty="0" smtClean="0"/>
              <a:t>&gt;1k queues per port</a:t>
            </a:r>
          </a:p>
          <a:p>
            <a:r>
              <a:rPr lang="en-US" dirty="0" smtClean="0"/>
              <a:t>All </a:t>
            </a:r>
            <a:r>
              <a:rPr lang="en-US" dirty="0" err="1" smtClean="0"/>
              <a:t>OpenFlow</a:t>
            </a:r>
            <a:r>
              <a:rPr lang="en-US" dirty="0" smtClean="0"/>
              <a:t> counters</a:t>
            </a:r>
          </a:p>
          <a:p>
            <a:r>
              <a:rPr lang="en-US" dirty="0" smtClean="0"/>
              <a:t>On-chip ARM CPU</a:t>
            </a:r>
          </a:p>
          <a:p>
            <a:r>
              <a:rPr lang="en-US" dirty="0" smtClean="0"/>
              <a:t>Generic ALU-based action engine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282" y="6442521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With permission from Texas Instruments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025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If you are in any doubt about whether </a:t>
            </a:r>
            <a:r>
              <a:rPr lang="en-US" dirty="0" err="1" smtClean="0"/>
              <a:t>OpenFlow</a:t>
            </a:r>
            <a:r>
              <a:rPr lang="en-US" dirty="0" smtClean="0"/>
              <a:t>/SDN will be deployed in the WAN:</a:t>
            </a:r>
          </a:p>
          <a:p>
            <a:pPr marL="0" indent="0" algn="ctr">
              <a:buNone/>
            </a:pPr>
            <a:r>
              <a:rPr lang="en-US" sz="2800" dirty="0" err="1" smtClean="0">
                <a:solidFill>
                  <a:schemeClr val="tx2"/>
                </a:solidFill>
              </a:rPr>
              <a:t>Urs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Hoelzle</a:t>
            </a:r>
            <a:r>
              <a:rPr lang="en-US" sz="2800" dirty="0" smtClean="0">
                <a:solidFill>
                  <a:schemeClr val="tx2"/>
                </a:solidFill>
              </a:rPr>
              <a:t> (Google) at Open Networking Summit 2012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 descr="Screen Shot 2012-08-23 at 11.57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45" y="1918670"/>
            <a:ext cx="5225142" cy="484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6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Making Networks Work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 intellectual framework for verifying, </a:t>
            </a:r>
            <a:r>
              <a:rPr lang="en-US" dirty="0"/>
              <a:t>t</a:t>
            </a:r>
            <a:r>
              <a:rPr lang="en-US" dirty="0" smtClean="0"/>
              <a:t>roubleshooting and debugging SDNs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2735240">
            <a:off x="6115876" y="917301"/>
            <a:ext cx="3785668" cy="49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New Research Area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51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4800" dirty="0">
                <a:latin typeface="Calibri" charset="0"/>
              </a:rPr>
              <a:t>With SDN we </a:t>
            </a:r>
            <a:r>
              <a:rPr lang="en-US" sz="4800" dirty="0" smtClean="0">
                <a:latin typeface="Calibri" charset="0"/>
              </a:rPr>
              <a:t>can:</a:t>
            </a:r>
            <a:endParaRPr lang="en-US" sz="4800" dirty="0">
              <a:latin typeface="Calibri" charset="0"/>
            </a:endParaRPr>
          </a:p>
          <a:p>
            <a:pPr marL="914400" lvl="1" indent="-514350" eaLnBrk="1" hangingPunct="1">
              <a:buFont typeface="Calibri" charset="0"/>
              <a:buAutoNum type="arabicPeriod"/>
            </a:pPr>
            <a:r>
              <a:rPr lang="en-US" sz="3600" dirty="0">
                <a:solidFill>
                  <a:srgbClr val="1F497D"/>
                </a:solidFill>
                <a:latin typeface="Calibri" charset="0"/>
              </a:rPr>
              <a:t>Formally verify that our networks are behaving correctly.</a:t>
            </a:r>
          </a:p>
          <a:p>
            <a:pPr marL="914400" lvl="1" indent="-514350" eaLnBrk="1" hangingPunct="1">
              <a:buFont typeface="Calibri" charset="0"/>
              <a:buAutoNum type="arabicPeriod"/>
            </a:pPr>
            <a:r>
              <a:rPr lang="en-US" sz="3600" dirty="0">
                <a:solidFill>
                  <a:srgbClr val="1F497D"/>
                </a:solidFill>
                <a:latin typeface="Calibri" charset="0"/>
              </a:rPr>
              <a:t>Identify bugs, then systematically track down their root cause.</a:t>
            </a:r>
          </a:p>
        </p:txBody>
      </p:sp>
    </p:spTree>
    <p:extLst>
      <p:ext uri="{BB962C8B-B14F-4D97-AF65-F5344CB8AC3E}">
        <p14:creationId xmlns:p14="http://schemas.microsoft.com/office/powerpoint/2010/main" val="1077349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44" y="522302"/>
            <a:ext cx="8229600" cy="60221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Ensuring correctness [Frenetic][HFT][</a:t>
            </a:r>
            <a:r>
              <a:rPr lang="en-US" dirty="0" err="1" smtClean="0"/>
              <a:t>Netcore</a:t>
            </a:r>
            <a:r>
              <a:rPr lang="en-US" dirty="0" smtClean="0"/>
              <a:t>]</a:t>
            </a:r>
            <a:br>
              <a:rPr lang="en-US" dirty="0" smtClean="0"/>
            </a:br>
            <a:r>
              <a:rPr lang="en-US" sz="3000" dirty="0" smtClean="0">
                <a:solidFill>
                  <a:schemeClr val="tx2"/>
                </a:solidFill>
              </a:rPr>
              <a:t>Nate Foster, Andrew Ferguson, Mike Freedman, Jen Rexford, Rob Harrison, Dave Walker, ++</a:t>
            </a:r>
            <a:endParaRPr lang="en-US" dirty="0" smtClean="0"/>
          </a:p>
          <a:p>
            <a:r>
              <a:rPr lang="en-US" dirty="0" smtClean="0"/>
              <a:t>Software Fault Localization [W3]</a:t>
            </a:r>
            <a:br>
              <a:rPr lang="en-US" dirty="0" smtClean="0"/>
            </a:br>
            <a:r>
              <a:rPr lang="en-US" dirty="0" smtClean="0">
                <a:solidFill>
                  <a:srgbClr val="1F497D"/>
                </a:solidFill>
              </a:rPr>
              <a:t>Scott </a:t>
            </a:r>
            <a:r>
              <a:rPr lang="en-US" dirty="0" err="1" smtClean="0">
                <a:solidFill>
                  <a:srgbClr val="1F497D"/>
                </a:solidFill>
              </a:rPr>
              <a:t>Shenker</a:t>
            </a:r>
            <a:r>
              <a:rPr lang="en-US" dirty="0" smtClean="0">
                <a:solidFill>
                  <a:srgbClr val="1F497D"/>
                </a:solidFill>
              </a:rPr>
              <a:t>, Colin Scott, </a:t>
            </a:r>
            <a:r>
              <a:rPr lang="en-US" dirty="0" err="1" smtClean="0">
                <a:solidFill>
                  <a:srgbClr val="1F497D"/>
                </a:solidFill>
              </a:rPr>
              <a:t>Kyriakos</a:t>
            </a:r>
            <a:r>
              <a:rPr lang="en-US" dirty="0" smtClean="0">
                <a:solidFill>
                  <a:srgbClr val="1F497D"/>
                </a:solidFill>
              </a:rPr>
              <a:t> </a:t>
            </a:r>
            <a:r>
              <a:rPr lang="en-US" dirty="0" err="1" smtClean="0">
                <a:solidFill>
                  <a:srgbClr val="1F497D"/>
                </a:solidFill>
              </a:rPr>
              <a:t>Zarifis</a:t>
            </a:r>
            <a:r>
              <a:rPr lang="en-US" dirty="0" smtClean="0">
                <a:solidFill>
                  <a:srgbClr val="1F497D"/>
                </a:solidFill>
              </a:rPr>
              <a:t>, Andreas </a:t>
            </a:r>
            <a:r>
              <a:rPr lang="en-US" dirty="0" err="1" smtClean="0">
                <a:solidFill>
                  <a:srgbClr val="1F497D"/>
                </a:solidFill>
              </a:rPr>
              <a:t>Wundsam</a:t>
            </a:r>
            <a:r>
              <a:rPr lang="en-US" dirty="0">
                <a:solidFill>
                  <a:srgbClr val="1F497D"/>
                </a:solidFill>
              </a:rPr>
              <a:t>.</a:t>
            </a:r>
            <a:r>
              <a:rPr lang="en-US" dirty="0" smtClean="0">
                <a:solidFill>
                  <a:srgbClr val="1F497D"/>
                </a:solidFill>
              </a:rPr>
              <a:t> </a:t>
            </a:r>
          </a:p>
          <a:p>
            <a:r>
              <a:rPr lang="en-US" dirty="0"/>
              <a:t>Checking behavior [NICE]</a:t>
            </a:r>
            <a:br>
              <a:rPr lang="en-US" dirty="0"/>
            </a:br>
            <a:r>
              <a:rPr lang="en-US" dirty="0">
                <a:solidFill>
                  <a:srgbClr val="1F497D"/>
                </a:solidFill>
              </a:rPr>
              <a:t>Marco </a:t>
            </a:r>
            <a:r>
              <a:rPr lang="en-US" dirty="0" err="1">
                <a:solidFill>
                  <a:srgbClr val="1F497D"/>
                </a:solidFill>
              </a:rPr>
              <a:t>Canini</a:t>
            </a:r>
            <a:r>
              <a:rPr lang="en-US" dirty="0">
                <a:solidFill>
                  <a:srgbClr val="1F497D"/>
                </a:solidFill>
              </a:rPr>
              <a:t>, Daniele </a:t>
            </a:r>
            <a:r>
              <a:rPr lang="en-US" dirty="0" err="1">
                <a:solidFill>
                  <a:srgbClr val="1F497D"/>
                </a:solidFill>
              </a:rPr>
              <a:t>Venzano</a:t>
            </a:r>
            <a:r>
              <a:rPr lang="en-US" dirty="0">
                <a:solidFill>
                  <a:srgbClr val="1F497D"/>
                </a:solidFill>
              </a:rPr>
              <a:t>, Peter </a:t>
            </a:r>
            <a:r>
              <a:rPr lang="en-US" dirty="0" err="1">
                <a:solidFill>
                  <a:srgbClr val="1F497D"/>
                </a:solidFill>
              </a:rPr>
              <a:t>Peresini</a:t>
            </a:r>
            <a:r>
              <a:rPr lang="en-US" dirty="0">
                <a:solidFill>
                  <a:srgbClr val="1F497D"/>
                </a:solidFill>
              </a:rPr>
              <a:t>, </a:t>
            </a:r>
            <a:r>
              <a:rPr lang="en-US" dirty="0" err="1">
                <a:solidFill>
                  <a:srgbClr val="1F497D"/>
                </a:solidFill>
              </a:rPr>
              <a:t>Dejan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 err="1">
                <a:solidFill>
                  <a:srgbClr val="1F497D"/>
                </a:solidFill>
              </a:rPr>
              <a:t>Kostic</a:t>
            </a:r>
            <a:r>
              <a:rPr lang="en-US" dirty="0">
                <a:solidFill>
                  <a:srgbClr val="1F497D"/>
                </a:solidFill>
              </a:rPr>
              <a:t>, Jen Rexford. </a:t>
            </a:r>
            <a:endParaRPr lang="en-US" dirty="0" smtClean="0">
              <a:solidFill>
                <a:srgbClr val="1F497D"/>
              </a:solidFill>
            </a:endParaRPr>
          </a:p>
          <a:p>
            <a:r>
              <a:rPr lang="en-US" dirty="0" smtClean="0"/>
              <a:t>Checking Invariants [</a:t>
            </a:r>
            <a:r>
              <a:rPr lang="en-US" dirty="0" err="1" smtClean="0"/>
              <a:t>VeriFlow</a:t>
            </a:r>
            <a:r>
              <a:rPr lang="en-US" dirty="0" smtClean="0"/>
              <a:t>]</a:t>
            </a:r>
            <a:br>
              <a:rPr lang="en-US" dirty="0" smtClean="0"/>
            </a:br>
            <a:r>
              <a:rPr lang="en-US" dirty="0" smtClean="0">
                <a:solidFill>
                  <a:srgbClr val="1F497D"/>
                </a:solidFill>
              </a:rPr>
              <a:t>Ahmed </a:t>
            </a:r>
            <a:r>
              <a:rPr lang="en-US" dirty="0" err="1">
                <a:solidFill>
                  <a:srgbClr val="1F497D"/>
                </a:solidFill>
              </a:rPr>
              <a:t>Khurshid</a:t>
            </a:r>
            <a:r>
              <a:rPr lang="en-US" dirty="0">
                <a:solidFill>
                  <a:srgbClr val="1F497D"/>
                </a:solidFill>
              </a:rPr>
              <a:t>, </a:t>
            </a:r>
            <a:r>
              <a:rPr lang="en-US" dirty="0" err="1">
                <a:solidFill>
                  <a:srgbClr val="1F497D"/>
                </a:solidFill>
              </a:rPr>
              <a:t>Wenxuan</a:t>
            </a:r>
            <a:r>
              <a:rPr lang="en-US" dirty="0">
                <a:solidFill>
                  <a:srgbClr val="1F497D"/>
                </a:solidFill>
              </a:rPr>
              <a:t> Zhou, Matthew Caesar, P. Brighten Godfrey </a:t>
            </a:r>
          </a:p>
          <a:p>
            <a:r>
              <a:rPr lang="en-US" dirty="0" smtClean="0"/>
              <a:t>Consistent updates</a:t>
            </a:r>
            <a:br>
              <a:rPr lang="en-US" dirty="0" smtClean="0"/>
            </a:br>
            <a:r>
              <a:rPr lang="en-US" dirty="0" smtClean="0">
                <a:solidFill>
                  <a:srgbClr val="1F497D"/>
                </a:solidFill>
              </a:rPr>
              <a:t>Mark </a:t>
            </a:r>
            <a:r>
              <a:rPr lang="en-US" dirty="0" err="1" smtClean="0">
                <a:solidFill>
                  <a:srgbClr val="1F497D"/>
                </a:solidFill>
              </a:rPr>
              <a:t>Reitblatt</a:t>
            </a:r>
            <a:r>
              <a:rPr lang="en-US" dirty="0" smtClean="0">
                <a:solidFill>
                  <a:srgbClr val="1F497D"/>
                </a:solidFill>
              </a:rPr>
              <a:t>, Rick </a:t>
            </a:r>
            <a:r>
              <a:rPr lang="en-US" dirty="0" err="1" smtClean="0">
                <a:solidFill>
                  <a:srgbClr val="1F497D"/>
                </a:solidFill>
              </a:rPr>
              <a:t>McGeer</a:t>
            </a:r>
            <a:r>
              <a:rPr lang="en-US" dirty="0" smtClean="0">
                <a:solidFill>
                  <a:srgbClr val="1F497D"/>
                </a:solidFill>
              </a:rPr>
              <a:t>, ++</a:t>
            </a:r>
          </a:p>
          <a:p>
            <a:r>
              <a:rPr lang="en-US" dirty="0"/>
              <a:t>Troubleshooting [</a:t>
            </a:r>
            <a:r>
              <a:rPr lang="en-US" dirty="0" err="1"/>
              <a:t>OFRewind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Andreas </a:t>
            </a:r>
            <a:r>
              <a:rPr lang="en-US" dirty="0" err="1">
                <a:solidFill>
                  <a:schemeClr val="tx2"/>
                </a:solidFill>
              </a:rPr>
              <a:t>Wundsam</a:t>
            </a:r>
            <a:r>
              <a:rPr lang="en-US" dirty="0">
                <a:solidFill>
                  <a:schemeClr val="tx2"/>
                </a:solidFill>
              </a:rPr>
              <a:t>, Dan Levin, </a:t>
            </a:r>
            <a:r>
              <a:rPr lang="en-US" dirty="0" err="1">
                <a:solidFill>
                  <a:schemeClr val="tx2"/>
                </a:solidFill>
              </a:rPr>
              <a:t>Srini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Seetharaman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Anja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Feldman</a:t>
            </a:r>
            <a:endParaRPr lang="en-US" dirty="0"/>
          </a:p>
          <a:p>
            <a:r>
              <a:rPr lang="en-US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83313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3"/>
          <p:cNvSpPr>
            <a:spLocks noGrp="1"/>
          </p:cNvSpPr>
          <p:nvPr>
            <p:ph idx="1"/>
          </p:nvPr>
        </p:nvSpPr>
        <p:spPr>
          <a:xfrm>
            <a:off x="533400" y="895350"/>
            <a:ext cx="8229600" cy="45259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sz="3600">
                <a:latin typeface="Calibri" charset="0"/>
              </a:rPr>
              <a:t>Scott Shenker at 1</a:t>
            </a:r>
            <a:r>
              <a:rPr lang="en-US" sz="3600" baseline="30000">
                <a:latin typeface="Calibri" charset="0"/>
              </a:rPr>
              <a:t>st</a:t>
            </a:r>
            <a:r>
              <a:rPr lang="en-US" sz="3600">
                <a:latin typeface="Calibri" charset="0"/>
              </a:rPr>
              <a:t> ONS in 2011 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n-US" sz="2800">
                <a:solidFill>
                  <a:srgbClr val="1F497D"/>
                </a:solidFill>
                <a:latin typeface="Calibri" charset="0"/>
              </a:rPr>
              <a:t>“The Future of Networking and the Past of Protocols”</a:t>
            </a:r>
          </a:p>
        </p:txBody>
      </p:sp>
      <p:pic>
        <p:nvPicPr>
          <p:cNvPr id="20482" name="Picture 4" descr="Screen Shot 2012-04-13 at 5.11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2505075"/>
            <a:ext cx="475615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62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1"/>
          <p:cNvSpPr>
            <a:spLocks noGrp="1"/>
          </p:cNvSpPr>
          <p:nvPr>
            <p:ph type="title"/>
          </p:nvPr>
        </p:nvSpPr>
        <p:spPr>
          <a:xfrm>
            <a:off x="457200" y="-153988"/>
            <a:ext cx="8229600" cy="1143001"/>
          </a:xfrm>
        </p:spPr>
        <p:txBody>
          <a:bodyPr/>
          <a:lstStyle/>
          <a:p>
            <a:pPr eaLnBrk="1" hangingPunct="1"/>
            <a:r>
              <a:rPr lang="en-US" sz="4000">
                <a:latin typeface="Calibri" charset="0"/>
              </a:rPr>
              <a:t>Software Defined Network (SDN)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2444750" y="4678363"/>
            <a:ext cx="1393825" cy="11223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>
            <a:off x="4014788" y="4562475"/>
            <a:ext cx="1106487" cy="738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flipV="1">
            <a:off x="4102100" y="5800725"/>
            <a:ext cx="1285875" cy="742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1916113" y="6278563"/>
            <a:ext cx="1400175" cy="265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flipV="1">
            <a:off x="5759450" y="5056188"/>
            <a:ext cx="1198563" cy="4968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 bwMode="auto">
          <a:xfrm>
            <a:off x="1828800" y="3657600"/>
            <a:ext cx="0" cy="20574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2" name="TextBox 44"/>
          <p:cNvSpPr txBox="1">
            <a:spLocks noChangeArrowheads="1"/>
          </p:cNvSpPr>
          <p:nvPr/>
        </p:nvSpPr>
        <p:spPr bwMode="auto">
          <a:xfrm>
            <a:off x="3376613" y="3059113"/>
            <a:ext cx="2338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Global Network View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1066800" y="2438399"/>
            <a:ext cx="6662738" cy="49203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+mj-lt"/>
              </a:rPr>
              <a:t>Network Virtualization</a:t>
            </a:r>
          </a:p>
        </p:txBody>
      </p:sp>
      <p:cxnSp>
        <p:nvCxnSpPr>
          <p:cNvPr id="135" name="Straight Connector 134"/>
          <p:cNvCxnSpPr/>
          <p:nvPr/>
        </p:nvCxnSpPr>
        <p:spPr bwMode="auto">
          <a:xfrm>
            <a:off x="3581400" y="3657600"/>
            <a:ext cx="0" cy="9906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 bwMode="auto">
          <a:xfrm>
            <a:off x="5410200" y="3733800"/>
            <a:ext cx="0" cy="17526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 bwMode="auto">
          <a:xfrm>
            <a:off x="7086600" y="3810000"/>
            <a:ext cx="0" cy="9906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1296988" y="5608638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3127375" y="6111875"/>
            <a:ext cx="1147763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2998788" y="4176713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4814888" y="5273675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6472238" y="4511675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1066800" y="3505200"/>
            <a:ext cx="6663266" cy="437554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+mj-lt"/>
              </a:rPr>
              <a:t>Network OS</a:t>
            </a:r>
          </a:p>
        </p:txBody>
      </p:sp>
      <p:grpSp>
        <p:nvGrpSpPr>
          <p:cNvPr id="10" name="Group 1"/>
          <p:cNvGrpSpPr/>
          <p:nvPr/>
        </p:nvGrpSpPr>
        <p:grpSpPr>
          <a:xfrm>
            <a:off x="5791200" y="2971800"/>
            <a:ext cx="1158240" cy="547255"/>
            <a:chOff x="5257800" y="3124200"/>
            <a:chExt cx="1158240" cy="547255"/>
          </a:xfrm>
          <a:effectLst>
            <a:outerShdw blurRad="50800" dist="50800" dir="10260000" algn="tl" rotWithShape="0">
              <a:srgbClr val="000000">
                <a:alpha val="54000"/>
              </a:srgbClr>
            </a:outerShdw>
          </a:effectLst>
        </p:grpSpPr>
        <p:sp>
          <p:nvSpPr>
            <p:cNvPr id="33" name="Oval 32"/>
            <p:cNvSpPr/>
            <p:nvPr/>
          </p:nvSpPr>
          <p:spPr>
            <a:xfrm>
              <a:off x="5257800" y="33528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562600" y="31242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943600" y="33528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248400" y="32004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638800" y="35052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7" name="Straight Connector 46"/>
            <p:cNvCxnSpPr>
              <a:stCxn id="33" idx="7"/>
              <a:endCxn id="40" idx="3"/>
            </p:cNvCxnSpPr>
            <p:nvPr/>
          </p:nvCxnSpPr>
          <p:spPr>
            <a:xfrm flipV="1">
              <a:off x="5400890" y="3266108"/>
              <a:ext cx="186260" cy="111039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3" idx="2"/>
              <a:endCxn id="33" idx="5"/>
            </p:cNvCxnSpPr>
            <p:nvPr/>
          </p:nvCxnSpPr>
          <p:spPr>
            <a:xfrm flipH="1" flipV="1">
              <a:off x="5400890" y="3494708"/>
              <a:ext cx="2379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1" idx="1"/>
              <a:endCxn id="40" idx="5"/>
            </p:cNvCxnSpPr>
            <p:nvPr/>
          </p:nvCxnSpPr>
          <p:spPr>
            <a:xfrm flipH="1" flipV="1">
              <a:off x="5705690" y="3266108"/>
              <a:ext cx="262460" cy="111039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43" idx="6"/>
              <a:endCxn id="41" idx="3"/>
            </p:cNvCxnSpPr>
            <p:nvPr/>
          </p:nvCxnSpPr>
          <p:spPr>
            <a:xfrm flipV="1">
              <a:off x="5806440" y="3494708"/>
              <a:ext cx="1617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41" idx="6"/>
              <a:endCxn id="42" idx="3"/>
            </p:cNvCxnSpPr>
            <p:nvPr/>
          </p:nvCxnSpPr>
          <p:spPr>
            <a:xfrm flipV="1">
              <a:off x="6111240" y="3342308"/>
              <a:ext cx="1617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948" name="TextBox 44"/>
          <p:cNvSpPr txBox="1">
            <a:spLocks noChangeArrowheads="1"/>
          </p:cNvSpPr>
          <p:nvPr/>
        </p:nvSpPr>
        <p:spPr bwMode="auto">
          <a:xfrm>
            <a:off x="3335338" y="2057400"/>
            <a:ext cx="2532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Abstract Network View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219200" y="900113"/>
            <a:ext cx="1752600" cy="1192212"/>
            <a:chOff x="1219200" y="899697"/>
            <a:chExt cx="1752600" cy="1192628"/>
          </a:xfrm>
        </p:grpSpPr>
        <p:grpSp>
          <p:nvGrpSpPr>
            <p:cNvPr id="21546" name="Group 27"/>
            <p:cNvGrpSpPr>
              <a:grpSpLocks/>
            </p:cNvGrpSpPr>
            <p:nvPr/>
          </p:nvGrpSpPr>
          <p:grpSpPr bwMode="auto">
            <a:xfrm>
              <a:off x="1219200" y="1447800"/>
              <a:ext cx="1752600" cy="644525"/>
              <a:chOff x="1066800" y="1108169"/>
              <a:chExt cx="1752600" cy="644431"/>
            </a:xfrm>
          </p:grpSpPr>
          <p:sp>
            <p:nvSpPr>
              <p:cNvPr id="81" name="Rounded Rectangle 80"/>
              <p:cNvSpPr/>
              <p:nvPr/>
            </p:nvSpPr>
            <p:spPr>
              <a:xfrm>
                <a:off x="1066800" y="1108169"/>
                <a:ext cx="1752600" cy="644431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000" dirty="0">
                  <a:solidFill>
                    <a:srgbClr val="000000"/>
                  </a:solidFill>
                  <a:latin typeface="+mj-lt"/>
                </a:endParaRPr>
              </a:p>
            </p:txBody>
          </p:sp>
          <p:grpSp>
            <p:nvGrpSpPr>
              <p:cNvPr id="4" name="Group 24"/>
              <p:cNvGrpSpPr/>
              <p:nvPr/>
            </p:nvGrpSpPr>
            <p:grpSpPr>
              <a:xfrm>
                <a:off x="2133600" y="1219200"/>
                <a:ext cx="609600" cy="457200"/>
                <a:chOff x="2057400" y="1219200"/>
                <a:chExt cx="609600" cy="457200"/>
              </a:xfrm>
              <a:effectLst>
                <a:outerShdw blurRad="50800" dist="50800" dir="12780000" algn="tl" rotWithShape="0">
                  <a:srgbClr val="000000">
                    <a:alpha val="57000"/>
                  </a:srgbClr>
                </a:outerShdw>
              </a:effectLst>
            </p:grpSpPr>
            <p:sp>
              <p:nvSpPr>
                <p:cNvPr id="56" name="Oval 55"/>
                <p:cNvSpPr/>
                <p:nvPr/>
              </p:nvSpPr>
              <p:spPr bwMode="auto">
                <a:xfrm>
                  <a:off x="2286000" y="1371600"/>
                  <a:ext cx="167627" cy="16625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cxnSp>
              <p:nvCxnSpPr>
                <p:cNvPr id="66" name="Straight Connector 65"/>
                <p:cNvCxnSpPr>
                  <a:stCxn id="56" idx="7"/>
                </p:cNvCxnSpPr>
                <p:nvPr/>
              </p:nvCxnSpPr>
              <p:spPr bwMode="auto">
                <a:xfrm flipV="1">
                  <a:off x="2429079" y="1219200"/>
                  <a:ext cx="161721" cy="176747"/>
                </a:xfrm>
                <a:prstGeom prst="line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>
                  <a:endCxn id="56" idx="3"/>
                </p:cNvCxnSpPr>
                <p:nvPr/>
              </p:nvCxnSpPr>
              <p:spPr bwMode="auto">
                <a:xfrm flipV="1">
                  <a:off x="2133600" y="1513508"/>
                  <a:ext cx="176948" cy="162892"/>
                </a:xfrm>
                <a:prstGeom prst="line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>
                  <a:stCxn id="56" idx="5"/>
                </p:cNvCxnSpPr>
                <p:nvPr/>
              </p:nvCxnSpPr>
              <p:spPr bwMode="auto">
                <a:xfrm>
                  <a:off x="2429079" y="1513508"/>
                  <a:ext cx="161721" cy="162892"/>
                </a:xfrm>
                <a:prstGeom prst="line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>
                  <a:stCxn id="56" idx="1"/>
                </p:cNvCxnSpPr>
                <p:nvPr/>
              </p:nvCxnSpPr>
              <p:spPr bwMode="auto">
                <a:xfrm flipH="1" flipV="1">
                  <a:off x="2133600" y="1219200"/>
                  <a:ext cx="176948" cy="176747"/>
                </a:xfrm>
                <a:prstGeom prst="line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>
                  <a:stCxn id="56" idx="2"/>
                </p:cNvCxnSpPr>
                <p:nvPr/>
              </p:nvCxnSpPr>
              <p:spPr bwMode="auto">
                <a:xfrm flipH="1" flipV="1">
                  <a:off x="2057400" y="1447800"/>
                  <a:ext cx="228600" cy="6928"/>
                </a:xfrm>
                <a:prstGeom prst="line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>
                  <a:endCxn id="56" idx="6"/>
                </p:cNvCxnSpPr>
                <p:nvPr/>
              </p:nvCxnSpPr>
              <p:spPr bwMode="auto">
                <a:xfrm flipH="1">
                  <a:off x="2453627" y="1447800"/>
                  <a:ext cx="213373" cy="6928"/>
                </a:xfrm>
                <a:prstGeom prst="line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552" name="TextBox 23"/>
              <p:cNvSpPr txBox="1">
                <a:spLocks noChangeArrowheads="1"/>
              </p:cNvSpPr>
              <p:nvPr/>
            </p:nvSpPr>
            <p:spPr bwMode="auto">
              <a:xfrm>
                <a:off x="1094539" y="1153180"/>
                <a:ext cx="962861" cy="523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n-US" sz="1400">
                    <a:latin typeface="Arial" charset="0"/>
                  </a:rPr>
                  <a:t>Control</a:t>
                </a:r>
              </a:p>
              <a:p>
                <a:pPr algn="r" eaLnBrk="1" hangingPunct="1"/>
                <a:r>
                  <a:rPr lang="en-US" sz="1400">
                    <a:latin typeface="Arial" charset="0"/>
                  </a:rPr>
                  <a:t>Programs</a:t>
                </a:r>
              </a:p>
            </p:txBody>
          </p:sp>
        </p:grpSp>
        <p:graphicFrame>
          <p:nvGraphicFramePr>
            <p:cNvPr id="21547" name="Object 11"/>
            <p:cNvGraphicFramePr>
              <a:graphicFrameLocks noChangeAspect="1"/>
            </p:cNvGraphicFramePr>
            <p:nvPr/>
          </p:nvGraphicFramePr>
          <p:xfrm>
            <a:off x="1381345" y="899697"/>
            <a:ext cx="1352110" cy="7067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3" name="Equation" r:id="rId4" imgW="558800" imgH="292100" progId="Equation.3">
                    <p:embed/>
                  </p:oleObj>
                </mc:Choice>
                <mc:Fallback>
                  <p:oleObj name="Equation" r:id="rId4" imgW="558800" imgH="292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1345" y="899697"/>
                          <a:ext cx="1352110" cy="7067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376613" y="892175"/>
            <a:ext cx="1781175" cy="1200150"/>
            <a:chOff x="3376613" y="891710"/>
            <a:chExt cx="1781175" cy="1200615"/>
          </a:xfrm>
        </p:grpSpPr>
        <p:grpSp>
          <p:nvGrpSpPr>
            <p:cNvPr id="21539" name="Group 26"/>
            <p:cNvGrpSpPr>
              <a:grpSpLocks/>
            </p:cNvGrpSpPr>
            <p:nvPr/>
          </p:nvGrpSpPr>
          <p:grpSpPr bwMode="auto">
            <a:xfrm>
              <a:off x="3376613" y="1447800"/>
              <a:ext cx="1781175" cy="644525"/>
              <a:chOff x="3325060" y="1066800"/>
              <a:chExt cx="1780339" cy="644431"/>
            </a:xfrm>
          </p:grpSpPr>
          <p:sp>
            <p:nvSpPr>
              <p:cNvPr id="82" name="Rounded Rectangle 81"/>
              <p:cNvSpPr/>
              <p:nvPr/>
            </p:nvSpPr>
            <p:spPr>
              <a:xfrm>
                <a:off x="3325060" y="1066800"/>
                <a:ext cx="1780339" cy="644431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000" dirty="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1544" name="TextBox 92"/>
              <p:cNvSpPr txBox="1">
                <a:spLocks noChangeArrowheads="1"/>
              </p:cNvSpPr>
              <p:nvPr/>
            </p:nvSpPr>
            <p:spPr bwMode="auto">
              <a:xfrm>
                <a:off x="3353252" y="1111811"/>
                <a:ext cx="962409" cy="523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n-US" sz="1400">
                    <a:latin typeface="Arial" charset="0"/>
                  </a:rPr>
                  <a:t>Control</a:t>
                </a:r>
              </a:p>
              <a:p>
                <a:pPr algn="r" eaLnBrk="1" hangingPunct="1"/>
                <a:r>
                  <a:rPr lang="en-US" sz="1400">
                    <a:latin typeface="Arial" charset="0"/>
                  </a:rPr>
                  <a:t>Programs</a:t>
                </a:r>
              </a:p>
            </p:txBody>
          </p:sp>
          <p:grpSp>
            <p:nvGrpSpPr>
              <p:cNvPr id="7" name="Group 64"/>
              <p:cNvGrpSpPr/>
              <p:nvPr/>
            </p:nvGrpSpPr>
            <p:grpSpPr bwMode="auto">
              <a:xfrm>
                <a:off x="4343400" y="1066800"/>
                <a:ext cx="558756" cy="609600"/>
                <a:chOff x="7848600" y="1752600"/>
                <a:chExt cx="762000" cy="838200"/>
              </a:xfrm>
              <a:solidFill>
                <a:schemeClr val="bg1"/>
              </a:solidFill>
            </p:grpSpPr>
            <p:sp>
              <p:nvSpPr>
                <p:cNvPr id="53" name="Oval 52"/>
                <p:cNvSpPr/>
                <p:nvPr/>
              </p:nvSpPr>
              <p:spPr>
                <a:xfrm>
                  <a:off x="8001000" y="1981200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8382000" y="1752600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7848600" y="2362200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cxnSp>
              <p:nvCxnSpPr>
                <p:cNvPr id="61" name="Straight Connector 60"/>
                <p:cNvCxnSpPr>
                  <a:stCxn id="53" idx="7"/>
                  <a:endCxn id="54" idx="3"/>
                </p:cNvCxnSpPr>
                <p:nvPr/>
              </p:nvCxnSpPr>
              <p:spPr>
                <a:xfrm rot="5400000" flipH="1" flipV="1">
                  <a:off x="8272322" y="1871522"/>
                  <a:ext cx="66956" cy="219356"/>
                </a:xfrm>
                <a:prstGeom prst="line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>
                  <a:stCxn id="60" idx="0"/>
                  <a:endCxn id="53" idx="3"/>
                </p:cNvCxnSpPr>
                <p:nvPr/>
              </p:nvCxnSpPr>
              <p:spPr>
                <a:xfrm rot="5400000" flipH="1" flipV="1">
                  <a:off x="7905750" y="2233472"/>
                  <a:ext cx="185878" cy="71578"/>
                </a:xfrm>
                <a:prstGeom prst="line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>
                  <a:stCxn id="60" idx="7"/>
                  <a:endCxn id="54" idx="4"/>
                </p:cNvCxnSpPr>
                <p:nvPr/>
              </p:nvCxnSpPr>
              <p:spPr>
                <a:xfrm rot="5400000" flipH="1" flipV="1">
                  <a:off x="8062772" y="1962150"/>
                  <a:ext cx="414478" cy="452578"/>
                </a:xfrm>
                <a:prstGeom prst="line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aphicFrame>
          <p:nvGraphicFramePr>
            <p:cNvPr id="21540" name="Object 70"/>
            <p:cNvGraphicFramePr>
              <a:graphicFrameLocks noChangeAspect="1"/>
            </p:cNvGraphicFramePr>
            <p:nvPr/>
          </p:nvGraphicFramePr>
          <p:xfrm>
            <a:off x="3553476" y="891710"/>
            <a:ext cx="1352110" cy="7067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4" name="Equation" r:id="rId6" imgW="558800" imgH="292100" progId="Equation.3">
                    <p:embed/>
                  </p:oleObj>
                </mc:Choice>
                <mc:Fallback>
                  <p:oleObj name="Equation" r:id="rId6" imgW="558800" imgH="292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3476" y="891710"/>
                          <a:ext cx="1352110" cy="7067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562600" y="884238"/>
            <a:ext cx="1905000" cy="1208087"/>
            <a:chOff x="5562600" y="883723"/>
            <a:chExt cx="1905000" cy="1208602"/>
          </a:xfrm>
        </p:grpSpPr>
        <p:grpSp>
          <p:nvGrpSpPr>
            <p:cNvPr id="21532" name="Group 25"/>
            <p:cNvGrpSpPr>
              <a:grpSpLocks/>
            </p:cNvGrpSpPr>
            <p:nvPr/>
          </p:nvGrpSpPr>
          <p:grpSpPr bwMode="auto">
            <a:xfrm>
              <a:off x="5562600" y="1447800"/>
              <a:ext cx="1905000" cy="644525"/>
              <a:chOff x="5410200" y="1066800"/>
              <a:chExt cx="1905000" cy="644431"/>
            </a:xfrm>
          </p:grpSpPr>
          <p:sp>
            <p:nvSpPr>
              <p:cNvPr id="95" name="Rounded Rectangle 94"/>
              <p:cNvSpPr/>
              <p:nvPr/>
            </p:nvSpPr>
            <p:spPr>
              <a:xfrm>
                <a:off x="5410200" y="1066800"/>
                <a:ext cx="1905000" cy="644431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000" dirty="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1537" name="TextBox 95"/>
              <p:cNvSpPr txBox="1">
                <a:spLocks noChangeArrowheads="1"/>
              </p:cNvSpPr>
              <p:nvPr/>
            </p:nvSpPr>
            <p:spPr bwMode="auto">
              <a:xfrm>
                <a:off x="5437939" y="1111811"/>
                <a:ext cx="96286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n-US" sz="1400">
                    <a:latin typeface="Arial" charset="0"/>
                  </a:rPr>
                  <a:t>Control</a:t>
                </a:r>
              </a:p>
              <a:p>
                <a:pPr algn="r" eaLnBrk="1" hangingPunct="1"/>
                <a:r>
                  <a:rPr lang="en-US" sz="1400">
                    <a:latin typeface="Arial" charset="0"/>
                  </a:rPr>
                  <a:t>Programs</a:t>
                </a:r>
              </a:p>
            </p:txBody>
          </p:sp>
          <p:grpSp>
            <p:nvGrpSpPr>
              <p:cNvPr id="9" name="Group 64"/>
              <p:cNvGrpSpPr/>
              <p:nvPr/>
            </p:nvGrpSpPr>
            <p:grpSpPr bwMode="auto">
              <a:xfrm>
                <a:off x="6400866" y="1212273"/>
                <a:ext cx="838134" cy="387927"/>
                <a:chOff x="7848600" y="2057400"/>
                <a:chExt cx="1143000" cy="533400"/>
              </a:xfrm>
              <a:solidFill>
                <a:schemeClr val="bg1"/>
              </a:solidFill>
            </p:grpSpPr>
            <p:sp>
              <p:nvSpPr>
                <p:cNvPr id="77" name="Oval 76"/>
                <p:cNvSpPr/>
                <p:nvPr/>
              </p:nvSpPr>
              <p:spPr>
                <a:xfrm>
                  <a:off x="8382000" y="2362200"/>
                  <a:ext cx="228600" cy="2286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8763000" y="2057400"/>
                  <a:ext cx="228600" cy="2286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7848600" y="2362200"/>
                  <a:ext cx="228600" cy="2286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cxnSp>
              <p:nvCxnSpPr>
                <p:cNvPr id="84" name="Straight Connector 83"/>
                <p:cNvCxnSpPr>
                  <a:stCxn id="80" idx="5"/>
                  <a:endCxn id="77" idx="3"/>
                </p:cNvCxnSpPr>
                <p:nvPr/>
              </p:nvCxnSpPr>
              <p:spPr>
                <a:xfrm rot="16200000" flipH="1">
                  <a:off x="8229600" y="2371444"/>
                  <a:ext cx="1588" cy="371756"/>
                </a:xfrm>
                <a:prstGeom prst="line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>
                  <a:stCxn id="77" idx="6"/>
                  <a:endCxn id="78" idx="3"/>
                </p:cNvCxnSpPr>
                <p:nvPr/>
              </p:nvCxnSpPr>
              <p:spPr>
                <a:xfrm flipV="1">
                  <a:off x="8610600" y="2252522"/>
                  <a:ext cx="185878" cy="223978"/>
                </a:xfrm>
                <a:prstGeom prst="line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aphicFrame>
          <p:nvGraphicFramePr>
            <p:cNvPr id="21533" name="Object 72"/>
            <p:cNvGraphicFramePr>
              <a:graphicFrameLocks noChangeAspect="1"/>
            </p:cNvGraphicFramePr>
            <p:nvPr/>
          </p:nvGraphicFramePr>
          <p:xfrm>
            <a:off x="5853415" y="883723"/>
            <a:ext cx="1352110" cy="7067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5" name="Equation" r:id="rId7" imgW="558800" imgH="292100" progId="Equation.3">
                    <p:embed/>
                  </p:oleObj>
                </mc:Choice>
                <mc:Fallback>
                  <p:oleObj name="Equation" r:id="rId7" imgW="558800" imgH="292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3415" y="883723"/>
                          <a:ext cx="1352110" cy="7067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7786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I was </a:t>
            </a:r>
            <a:r>
              <a:rPr lang="en-US" dirty="0" smtClean="0"/>
              <a:t>saying…</a:t>
            </a:r>
            <a:endParaRPr lang="en-US" sz="2700" i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272" y="190126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How big to make a backbone router buffer?</a:t>
            </a:r>
            <a:endParaRPr lang="en-US" sz="2800" dirty="0">
              <a:solidFill>
                <a:srgbClr val="1F497D"/>
              </a:solidFill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2921867" y="2722874"/>
            <a:ext cx="2971800" cy="3787193"/>
          </a:xfrm>
          <a:prstGeom prst="roundRect">
            <a:avLst>
              <a:gd name="adj" fmla="val 16667"/>
            </a:avLst>
          </a:prstGeom>
          <a:noFill/>
          <a:ln w="19050" cmpd="sng">
            <a:solidFill>
              <a:schemeClr val="tx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14"/>
          <p:cNvSpPr>
            <a:spLocks/>
          </p:cNvSpPr>
          <p:nvPr/>
        </p:nvSpPr>
        <p:spPr bwMode="auto">
          <a:xfrm>
            <a:off x="4522067" y="3180074"/>
            <a:ext cx="914400" cy="533400"/>
          </a:xfrm>
          <a:custGeom>
            <a:avLst/>
            <a:gdLst>
              <a:gd name="T0" fmla="*/ 0 w 576"/>
              <a:gd name="T1" fmla="*/ 0 h 336"/>
              <a:gd name="T2" fmla="*/ 576 w 576"/>
              <a:gd name="T3" fmla="*/ 0 h 336"/>
              <a:gd name="T4" fmla="*/ 576 w 576"/>
              <a:gd name="T5" fmla="*/ 336 h 336"/>
              <a:gd name="T6" fmla="*/ 0 w 576"/>
              <a:gd name="T7" fmla="*/ 336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576"/>
              <a:gd name="T13" fmla="*/ 0 h 336"/>
              <a:gd name="T14" fmla="*/ 576 w 576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" h="336">
                <a:moveTo>
                  <a:pt x="0" y="0"/>
                </a:moveTo>
                <a:lnTo>
                  <a:pt x="576" y="0"/>
                </a:lnTo>
                <a:lnTo>
                  <a:pt x="576" y="336"/>
                </a:lnTo>
                <a:lnTo>
                  <a:pt x="0" y="336"/>
                </a:lnTo>
              </a:path>
            </a:pathLst>
          </a:custGeom>
          <a:solidFill>
            <a:srgbClr val="FF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5284067" y="3180074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5131667" y="3180074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4979267" y="3180074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19"/>
          <p:cNvSpPr>
            <a:spLocks/>
          </p:cNvSpPr>
          <p:nvPr/>
        </p:nvSpPr>
        <p:spPr bwMode="auto">
          <a:xfrm>
            <a:off x="4522067" y="4043674"/>
            <a:ext cx="914400" cy="533400"/>
          </a:xfrm>
          <a:custGeom>
            <a:avLst/>
            <a:gdLst>
              <a:gd name="T0" fmla="*/ 0 w 576"/>
              <a:gd name="T1" fmla="*/ 0 h 336"/>
              <a:gd name="T2" fmla="*/ 576 w 576"/>
              <a:gd name="T3" fmla="*/ 0 h 336"/>
              <a:gd name="T4" fmla="*/ 576 w 576"/>
              <a:gd name="T5" fmla="*/ 336 h 336"/>
              <a:gd name="T6" fmla="*/ 0 w 576"/>
              <a:gd name="T7" fmla="*/ 336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576"/>
              <a:gd name="T13" fmla="*/ 0 h 336"/>
              <a:gd name="T14" fmla="*/ 576 w 576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" h="336">
                <a:moveTo>
                  <a:pt x="0" y="0"/>
                </a:moveTo>
                <a:lnTo>
                  <a:pt x="576" y="0"/>
                </a:lnTo>
                <a:lnTo>
                  <a:pt x="576" y="336"/>
                </a:lnTo>
                <a:lnTo>
                  <a:pt x="0" y="336"/>
                </a:lnTo>
              </a:path>
            </a:pathLst>
          </a:custGeom>
          <a:solidFill>
            <a:srgbClr val="FF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20"/>
          <p:cNvSpPr>
            <a:spLocks noChangeShapeType="1"/>
          </p:cNvSpPr>
          <p:nvPr/>
        </p:nvSpPr>
        <p:spPr bwMode="auto">
          <a:xfrm>
            <a:off x="5284067" y="4043674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>
            <a:off x="5131667" y="4043674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22"/>
          <p:cNvSpPr>
            <a:spLocks noChangeShapeType="1"/>
          </p:cNvSpPr>
          <p:nvPr/>
        </p:nvSpPr>
        <p:spPr bwMode="auto">
          <a:xfrm>
            <a:off x="4979267" y="4043674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24"/>
          <p:cNvSpPr>
            <a:spLocks/>
          </p:cNvSpPr>
          <p:nvPr/>
        </p:nvSpPr>
        <p:spPr bwMode="auto">
          <a:xfrm>
            <a:off x="4522067" y="4907274"/>
            <a:ext cx="914400" cy="533400"/>
          </a:xfrm>
          <a:custGeom>
            <a:avLst/>
            <a:gdLst>
              <a:gd name="T0" fmla="*/ 0 w 576"/>
              <a:gd name="T1" fmla="*/ 0 h 336"/>
              <a:gd name="T2" fmla="*/ 576 w 576"/>
              <a:gd name="T3" fmla="*/ 0 h 336"/>
              <a:gd name="T4" fmla="*/ 576 w 576"/>
              <a:gd name="T5" fmla="*/ 336 h 336"/>
              <a:gd name="T6" fmla="*/ 0 w 576"/>
              <a:gd name="T7" fmla="*/ 336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576"/>
              <a:gd name="T13" fmla="*/ 0 h 336"/>
              <a:gd name="T14" fmla="*/ 576 w 576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" h="336">
                <a:moveTo>
                  <a:pt x="0" y="0"/>
                </a:moveTo>
                <a:lnTo>
                  <a:pt x="576" y="0"/>
                </a:lnTo>
                <a:lnTo>
                  <a:pt x="576" y="336"/>
                </a:lnTo>
                <a:lnTo>
                  <a:pt x="0" y="336"/>
                </a:lnTo>
              </a:path>
            </a:pathLst>
          </a:custGeom>
          <a:solidFill>
            <a:srgbClr val="FF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25"/>
          <p:cNvSpPr>
            <a:spLocks noChangeShapeType="1"/>
          </p:cNvSpPr>
          <p:nvPr/>
        </p:nvSpPr>
        <p:spPr bwMode="auto">
          <a:xfrm>
            <a:off x="5284067" y="4907274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26"/>
          <p:cNvSpPr>
            <a:spLocks noChangeShapeType="1"/>
          </p:cNvSpPr>
          <p:nvPr/>
        </p:nvSpPr>
        <p:spPr bwMode="auto">
          <a:xfrm>
            <a:off x="5131667" y="4907274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27"/>
          <p:cNvSpPr>
            <a:spLocks noChangeShapeType="1"/>
          </p:cNvSpPr>
          <p:nvPr/>
        </p:nvSpPr>
        <p:spPr bwMode="auto">
          <a:xfrm>
            <a:off x="4979267" y="4907274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29"/>
          <p:cNvSpPr>
            <a:spLocks/>
          </p:cNvSpPr>
          <p:nvPr/>
        </p:nvSpPr>
        <p:spPr bwMode="auto">
          <a:xfrm>
            <a:off x="4522067" y="5770874"/>
            <a:ext cx="914400" cy="533400"/>
          </a:xfrm>
          <a:custGeom>
            <a:avLst/>
            <a:gdLst>
              <a:gd name="T0" fmla="*/ 0 w 576"/>
              <a:gd name="T1" fmla="*/ 0 h 336"/>
              <a:gd name="T2" fmla="*/ 576 w 576"/>
              <a:gd name="T3" fmla="*/ 0 h 336"/>
              <a:gd name="T4" fmla="*/ 576 w 576"/>
              <a:gd name="T5" fmla="*/ 336 h 336"/>
              <a:gd name="T6" fmla="*/ 0 w 576"/>
              <a:gd name="T7" fmla="*/ 336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576"/>
              <a:gd name="T13" fmla="*/ 0 h 336"/>
              <a:gd name="T14" fmla="*/ 576 w 576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" h="336">
                <a:moveTo>
                  <a:pt x="0" y="0"/>
                </a:moveTo>
                <a:lnTo>
                  <a:pt x="576" y="0"/>
                </a:lnTo>
                <a:lnTo>
                  <a:pt x="576" y="336"/>
                </a:lnTo>
                <a:lnTo>
                  <a:pt x="0" y="336"/>
                </a:lnTo>
              </a:path>
            </a:pathLst>
          </a:custGeom>
          <a:solidFill>
            <a:srgbClr val="FF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30"/>
          <p:cNvSpPr>
            <a:spLocks noChangeShapeType="1"/>
          </p:cNvSpPr>
          <p:nvPr/>
        </p:nvSpPr>
        <p:spPr bwMode="auto">
          <a:xfrm>
            <a:off x="5284067" y="5770874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1"/>
          <p:cNvSpPr>
            <a:spLocks noChangeShapeType="1"/>
          </p:cNvSpPr>
          <p:nvPr/>
        </p:nvSpPr>
        <p:spPr bwMode="auto">
          <a:xfrm>
            <a:off x="5131667" y="5770874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32"/>
          <p:cNvSpPr>
            <a:spLocks noChangeShapeType="1"/>
          </p:cNvSpPr>
          <p:nvPr/>
        </p:nvSpPr>
        <p:spPr bwMode="auto">
          <a:xfrm>
            <a:off x="4979267" y="5770874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34"/>
          <p:cNvSpPr>
            <a:spLocks noChangeShapeType="1"/>
          </p:cNvSpPr>
          <p:nvPr/>
        </p:nvSpPr>
        <p:spPr bwMode="auto">
          <a:xfrm>
            <a:off x="1397867" y="3408674"/>
            <a:ext cx="15240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none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35"/>
          <p:cNvSpPr>
            <a:spLocks noChangeShapeType="1"/>
          </p:cNvSpPr>
          <p:nvPr/>
        </p:nvSpPr>
        <p:spPr bwMode="auto">
          <a:xfrm>
            <a:off x="1397867" y="4323074"/>
            <a:ext cx="15240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none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>
            <a:off x="1397867" y="5161274"/>
            <a:ext cx="15240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none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37"/>
          <p:cNvSpPr>
            <a:spLocks noChangeShapeType="1"/>
          </p:cNvSpPr>
          <p:nvPr/>
        </p:nvSpPr>
        <p:spPr bwMode="auto">
          <a:xfrm>
            <a:off x="1397867" y="6075674"/>
            <a:ext cx="15240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none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39"/>
          <p:cNvSpPr>
            <a:spLocks noChangeShapeType="1"/>
          </p:cNvSpPr>
          <p:nvPr/>
        </p:nvSpPr>
        <p:spPr bwMode="auto">
          <a:xfrm>
            <a:off x="5436467" y="3408674"/>
            <a:ext cx="15240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none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40"/>
          <p:cNvSpPr>
            <a:spLocks noChangeShapeType="1"/>
          </p:cNvSpPr>
          <p:nvPr/>
        </p:nvSpPr>
        <p:spPr bwMode="auto">
          <a:xfrm>
            <a:off x="5436467" y="4323074"/>
            <a:ext cx="15240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none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41"/>
          <p:cNvSpPr>
            <a:spLocks noChangeShapeType="1"/>
          </p:cNvSpPr>
          <p:nvPr/>
        </p:nvSpPr>
        <p:spPr bwMode="auto">
          <a:xfrm>
            <a:off x="5436467" y="5161274"/>
            <a:ext cx="15240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none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42"/>
          <p:cNvSpPr>
            <a:spLocks noChangeShapeType="1"/>
          </p:cNvSpPr>
          <p:nvPr/>
        </p:nvSpPr>
        <p:spPr bwMode="auto">
          <a:xfrm>
            <a:off x="5436467" y="6075674"/>
            <a:ext cx="15240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none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Text Box 127"/>
          <p:cNvSpPr txBox="1">
            <a:spLocks noChangeArrowheads="1"/>
          </p:cNvSpPr>
          <p:nvPr/>
        </p:nvSpPr>
        <p:spPr bwMode="auto">
          <a:xfrm>
            <a:off x="6249334" y="2908592"/>
            <a:ext cx="543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 sz="2800" i="1" dirty="0" smtClean="0">
                <a:latin typeface="Times New Roman"/>
                <a:cs typeface="Times New Roman"/>
              </a:rPr>
              <a:t>C</a:t>
            </a:r>
            <a:endParaRPr lang="en-US" sz="2800" i="1" dirty="0">
              <a:latin typeface="Times New Roman"/>
              <a:cs typeface="Times New Roman"/>
            </a:endParaRPr>
          </a:p>
        </p:txBody>
      </p:sp>
      <p:sp>
        <p:nvSpPr>
          <p:cNvPr id="62" name="Text Box 127"/>
          <p:cNvSpPr txBox="1">
            <a:spLocks noChangeArrowheads="1"/>
          </p:cNvSpPr>
          <p:nvPr/>
        </p:nvSpPr>
        <p:spPr bwMode="auto">
          <a:xfrm>
            <a:off x="4924996" y="2681456"/>
            <a:ext cx="543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eaLnBrk="1" hangingPunct="1"/>
            <a:r>
              <a:rPr lang="en-US" sz="2800" i="1" dirty="0" smtClean="0">
                <a:latin typeface="Times New Roman"/>
                <a:cs typeface="Times New Roman"/>
              </a:rPr>
              <a:t>B</a:t>
            </a:r>
            <a:endParaRPr lang="en-US" sz="2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861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31"/>
          <p:cNvSpPr>
            <a:spLocks noGrp="1"/>
          </p:cNvSpPr>
          <p:nvPr>
            <p:ph type="title"/>
          </p:nvPr>
        </p:nvSpPr>
        <p:spPr>
          <a:xfrm>
            <a:off x="457200" y="-153988"/>
            <a:ext cx="8229600" cy="1143001"/>
          </a:xfrm>
        </p:spPr>
        <p:txBody>
          <a:bodyPr/>
          <a:lstStyle/>
          <a:p>
            <a:pPr eaLnBrk="1" hangingPunct="1"/>
            <a:r>
              <a:rPr lang="en-US" sz="4000">
                <a:latin typeface="Calibri" charset="0"/>
              </a:rPr>
              <a:t>Software Defined Network (SDN)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2444750" y="4678363"/>
            <a:ext cx="1393825" cy="11223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>
            <a:off x="4014788" y="4562475"/>
            <a:ext cx="1106487" cy="738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flipV="1">
            <a:off x="4102100" y="5800725"/>
            <a:ext cx="1285875" cy="742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1916113" y="6278563"/>
            <a:ext cx="1400175" cy="265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flipV="1">
            <a:off x="5759450" y="5056188"/>
            <a:ext cx="1198563" cy="4968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 bwMode="auto">
          <a:xfrm>
            <a:off x="1828800" y="3657600"/>
            <a:ext cx="0" cy="20574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60" name="TextBox 44"/>
          <p:cNvSpPr txBox="1">
            <a:spLocks noChangeArrowheads="1"/>
          </p:cNvSpPr>
          <p:nvPr/>
        </p:nvSpPr>
        <p:spPr bwMode="auto">
          <a:xfrm>
            <a:off x="3376613" y="3059113"/>
            <a:ext cx="2338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Global Network View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1066800" y="2438399"/>
            <a:ext cx="6662738" cy="49203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+mj-lt"/>
              </a:rPr>
              <a:t>Network Virtualization</a:t>
            </a:r>
          </a:p>
        </p:txBody>
      </p:sp>
      <p:cxnSp>
        <p:nvCxnSpPr>
          <p:cNvPr id="135" name="Straight Connector 134"/>
          <p:cNvCxnSpPr/>
          <p:nvPr/>
        </p:nvCxnSpPr>
        <p:spPr bwMode="auto">
          <a:xfrm>
            <a:off x="3581400" y="3657600"/>
            <a:ext cx="0" cy="9906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 bwMode="auto">
          <a:xfrm>
            <a:off x="5410200" y="3733800"/>
            <a:ext cx="0" cy="17526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 bwMode="auto">
          <a:xfrm>
            <a:off x="7086600" y="3810000"/>
            <a:ext cx="0" cy="9906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1296988" y="5608638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3127375" y="6111875"/>
            <a:ext cx="1147763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4814888" y="5273675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6472238" y="4511675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23571" name="TextBox 44"/>
          <p:cNvSpPr txBox="1">
            <a:spLocks noChangeArrowheads="1"/>
          </p:cNvSpPr>
          <p:nvPr/>
        </p:nvSpPr>
        <p:spPr bwMode="auto">
          <a:xfrm>
            <a:off x="3335338" y="2057400"/>
            <a:ext cx="2532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Abstract Network View</a:t>
            </a:r>
          </a:p>
        </p:txBody>
      </p:sp>
      <p:grpSp>
        <p:nvGrpSpPr>
          <p:cNvPr id="23572" name="Group 12"/>
          <p:cNvGrpSpPr>
            <a:grpSpLocks/>
          </p:cNvGrpSpPr>
          <p:nvPr/>
        </p:nvGrpSpPr>
        <p:grpSpPr bwMode="auto">
          <a:xfrm>
            <a:off x="1219200" y="900113"/>
            <a:ext cx="1752600" cy="1192212"/>
            <a:chOff x="1219200" y="899697"/>
            <a:chExt cx="1752600" cy="1192628"/>
          </a:xfrm>
        </p:grpSpPr>
        <p:grpSp>
          <p:nvGrpSpPr>
            <p:cNvPr id="23606" name="Group 27"/>
            <p:cNvGrpSpPr>
              <a:grpSpLocks/>
            </p:cNvGrpSpPr>
            <p:nvPr/>
          </p:nvGrpSpPr>
          <p:grpSpPr bwMode="auto">
            <a:xfrm>
              <a:off x="1219200" y="1447800"/>
              <a:ext cx="1752600" cy="644525"/>
              <a:chOff x="1066800" y="1108169"/>
              <a:chExt cx="1752600" cy="644431"/>
            </a:xfrm>
          </p:grpSpPr>
          <p:sp>
            <p:nvSpPr>
              <p:cNvPr id="81" name="Rounded Rectangle 80"/>
              <p:cNvSpPr/>
              <p:nvPr/>
            </p:nvSpPr>
            <p:spPr>
              <a:xfrm>
                <a:off x="1066800" y="1108169"/>
                <a:ext cx="1752600" cy="644431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000" dirty="0">
                  <a:solidFill>
                    <a:srgbClr val="000000"/>
                  </a:solidFill>
                  <a:latin typeface="+mj-lt"/>
                </a:endParaRPr>
              </a:p>
            </p:txBody>
          </p:sp>
          <p:grpSp>
            <p:nvGrpSpPr>
              <p:cNvPr id="4" name="Group 24"/>
              <p:cNvGrpSpPr/>
              <p:nvPr/>
            </p:nvGrpSpPr>
            <p:grpSpPr>
              <a:xfrm>
                <a:off x="2133600" y="1219200"/>
                <a:ext cx="609600" cy="457200"/>
                <a:chOff x="2057400" y="1219200"/>
                <a:chExt cx="609600" cy="457200"/>
              </a:xfrm>
              <a:effectLst>
                <a:outerShdw blurRad="50800" dist="50800" dir="12780000" algn="tl" rotWithShape="0">
                  <a:srgbClr val="000000">
                    <a:alpha val="57000"/>
                  </a:srgbClr>
                </a:outerShdw>
              </a:effectLst>
            </p:grpSpPr>
            <p:sp>
              <p:nvSpPr>
                <p:cNvPr id="56" name="Oval 55"/>
                <p:cNvSpPr/>
                <p:nvPr/>
              </p:nvSpPr>
              <p:spPr bwMode="auto">
                <a:xfrm>
                  <a:off x="2286000" y="1371600"/>
                  <a:ext cx="167627" cy="16625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cxnSp>
              <p:nvCxnSpPr>
                <p:cNvPr id="66" name="Straight Connector 65"/>
                <p:cNvCxnSpPr>
                  <a:stCxn id="56" idx="7"/>
                </p:cNvCxnSpPr>
                <p:nvPr/>
              </p:nvCxnSpPr>
              <p:spPr bwMode="auto">
                <a:xfrm flipV="1">
                  <a:off x="2429079" y="1219200"/>
                  <a:ext cx="161721" cy="176747"/>
                </a:xfrm>
                <a:prstGeom prst="line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>
                  <a:endCxn id="56" idx="3"/>
                </p:cNvCxnSpPr>
                <p:nvPr/>
              </p:nvCxnSpPr>
              <p:spPr bwMode="auto">
                <a:xfrm flipV="1">
                  <a:off x="2133600" y="1513508"/>
                  <a:ext cx="176948" cy="162892"/>
                </a:xfrm>
                <a:prstGeom prst="line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>
                  <a:stCxn id="56" idx="5"/>
                </p:cNvCxnSpPr>
                <p:nvPr/>
              </p:nvCxnSpPr>
              <p:spPr bwMode="auto">
                <a:xfrm>
                  <a:off x="2429079" y="1513508"/>
                  <a:ext cx="161721" cy="162892"/>
                </a:xfrm>
                <a:prstGeom prst="line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>
                  <a:stCxn id="56" idx="1"/>
                </p:cNvCxnSpPr>
                <p:nvPr/>
              </p:nvCxnSpPr>
              <p:spPr bwMode="auto">
                <a:xfrm flipH="1" flipV="1">
                  <a:off x="2133600" y="1219200"/>
                  <a:ext cx="176948" cy="176747"/>
                </a:xfrm>
                <a:prstGeom prst="line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>
                  <a:stCxn id="56" idx="2"/>
                </p:cNvCxnSpPr>
                <p:nvPr/>
              </p:nvCxnSpPr>
              <p:spPr bwMode="auto">
                <a:xfrm flipH="1" flipV="1">
                  <a:off x="2057400" y="1447800"/>
                  <a:ext cx="228600" cy="6928"/>
                </a:xfrm>
                <a:prstGeom prst="line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>
                  <a:endCxn id="56" idx="6"/>
                </p:cNvCxnSpPr>
                <p:nvPr/>
              </p:nvCxnSpPr>
              <p:spPr bwMode="auto">
                <a:xfrm flipH="1">
                  <a:off x="2453627" y="1447800"/>
                  <a:ext cx="213373" cy="6928"/>
                </a:xfrm>
                <a:prstGeom prst="line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612" name="TextBox 23"/>
              <p:cNvSpPr txBox="1">
                <a:spLocks noChangeArrowheads="1"/>
              </p:cNvSpPr>
              <p:nvPr/>
            </p:nvSpPr>
            <p:spPr bwMode="auto">
              <a:xfrm>
                <a:off x="1094539" y="1153180"/>
                <a:ext cx="962861" cy="523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n-US" sz="1400">
                    <a:latin typeface="Arial" charset="0"/>
                  </a:rPr>
                  <a:t>Control</a:t>
                </a:r>
              </a:p>
              <a:p>
                <a:pPr algn="r" eaLnBrk="1" hangingPunct="1"/>
                <a:r>
                  <a:rPr lang="en-US" sz="1400">
                    <a:latin typeface="Arial" charset="0"/>
                  </a:rPr>
                  <a:t>Programs</a:t>
                </a:r>
              </a:p>
            </p:txBody>
          </p:sp>
        </p:grpSp>
        <p:graphicFrame>
          <p:nvGraphicFramePr>
            <p:cNvPr id="23607" name="Object 11"/>
            <p:cNvGraphicFramePr>
              <a:graphicFrameLocks noChangeAspect="1"/>
            </p:cNvGraphicFramePr>
            <p:nvPr/>
          </p:nvGraphicFramePr>
          <p:xfrm>
            <a:off x="1381345" y="899697"/>
            <a:ext cx="1352110" cy="7067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61" name="Equation" r:id="rId4" imgW="558800" imgH="292100" progId="Equation.3">
                    <p:embed/>
                  </p:oleObj>
                </mc:Choice>
                <mc:Fallback>
                  <p:oleObj name="Equation" r:id="rId4" imgW="558800" imgH="292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1345" y="899697"/>
                          <a:ext cx="1352110" cy="7067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573" name="Group 13"/>
          <p:cNvGrpSpPr>
            <a:grpSpLocks/>
          </p:cNvGrpSpPr>
          <p:nvPr/>
        </p:nvGrpSpPr>
        <p:grpSpPr bwMode="auto">
          <a:xfrm>
            <a:off x="3376613" y="892175"/>
            <a:ext cx="1781175" cy="1200150"/>
            <a:chOff x="3376613" y="891710"/>
            <a:chExt cx="1781175" cy="1200615"/>
          </a:xfrm>
        </p:grpSpPr>
        <p:grpSp>
          <p:nvGrpSpPr>
            <p:cNvPr id="23599" name="Group 26"/>
            <p:cNvGrpSpPr>
              <a:grpSpLocks/>
            </p:cNvGrpSpPr>
            <p:nvPr/>
          </p:nvGrpSpPr>
          <p:grpSpPr bwMode="auto">
            <a:xfrm>
              <a:off x="3376613" y="1447800"/>
              <a:ext cx="1781175" cy="644525"/>
              <a:chOff x="3325060" y="1066800"/>
              <a:chExt cx="1780339" cy="644431"/>
            </a:xfrm>
          </p:grpSpPr>
          <p:sp>
            <p:nvSpPr>
              <p:cNvPr id="82" name="Rounded Rectangle 81"/>
              <p:cNvSpPr/>
              <p:nvPr/>
            </p:nvSpPr>
            <p:spPr>
              <a:xfrm>
                <a:off x="3325060" y="1066800"/>
                <a:ext cx="1780339" cy="644431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000" dirty="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3604" name="TextBox 92"/>
              <p:cNvSpPr txBox="1">
                <a:spLocks noChangeArrowheads="1"/>
              </p:cNvSpPr>
              <p:nvPr/>
            </p:nvSpPr>
            <p:spPr bwMode="auto">
              <a:xfrm>
                <a:off x="3353252" y="1111811"/>
                <a:ext cx="962409" cy="523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n-US" sz="1400">
                    <a:latin typeface="Arial" charset="0"/>
                  </a:rPr>
                  <a:t>Control</a:t>
                </a:r>
              </a:p>
              <a:p>
                <a:pPr algn="r" eaLnBrk="1" hangingPunct="1"/>
                <a:r>
                  <a:rPr lang="en-US" sz="1400">
                    <a:latin typeface="Arial" charset="0"/>
                  </a:rPr>
                  <a:t>Programs</a:t>
                </a:r>
              </a:p>
            </p:txBody>
          </p:sp>
          <p:grpSp>
            <p:nvGrpSpPr>
              <p:cNvPr id="7" name="Group 64"/>
              <p:cNvGrpSpPr/>
              <p:nvPr/>
            </p:nvGrpSpPr>
            <p:grpSpPr bwMode="auto">
              <a:xfrm>
                <a:off x="4343400" y="1066800"/>
                <a:ext cx="558756" cy="609600"/>
                <a:chOff x="7848600" y="1752600"/>
                <a:chExt cx="762000" cy="838200"/>
              </a:xfrm>
              <a:solidFill>
                <a:schemeClr val="bg1"/>
              </a:solidFill>
            </p:grpSpPr>
            <p:sp>
              <p:nvSpPr>
                <p:cNvPr id="53" name="Oval 52"/>
                <p:cNvSpPr/>
                <p:nvPr/>
              </p:nvSpPr>
              <p:spPr>
                <a:xfrm>
                  <a:off x="8001000" y="1981200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8382000" y="1752600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7848600" y="2362200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cxnSp>
              <p:nvCxnSpPr>
                <p:cNvPr id="61" name="Straight Connector 60"/>
                <p:cNvCxnSpPr>
                  <a:stCxn id="53" idx="7"/>
                  <a:endCxn id="54" idx="3"/>
                </p:cNvCxnSpPr>
                <p:nvPr/>
              </p:nvCxnSpPr>
              <p:spPr>
                <a:xfrm rot="5400000" flipH="1" flipV="1">
                  <a:off x="8272322" y="1871522"/>
                  <a:ext cx="66956" cy="219356"/>
                </a:xfrm>
                <a:prstGeom prst="line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>
                  <a:stCxn id="60" idx="0"/>
                  <a:endCxn id="53" idx="3"/>
                </p:cNvCxnSpPr>
                <p:nvPr/>
              </p:nvCxnSpPr>
              <p:spPr>
                <a:xfrm rot="5400000" flipH="1" flipV="1">
                  <a:off x="7905750" y="2233472"/>
                  <a:ext cx="185878" cy="71578"/>
                </a:xfrm>
                <a:prstGeom prst="line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>
                  <a:stCxn id="60" idx="7"/>
                  <a:endCxn id="54" idx="4"/>
                </p:cNvCxnSpPr>
                <p:nvPr/>
              </p:nvCxnSpPr>
              <p:spPr>
                <a:xfrm rot="5400000" flipH="1" flipV="1">
                  <a:off x="8062772" y="1962150"/>
                  <a:ext cx="414478" cy="452578"/>
                </a:xfrm>
                <a:prstGeom prst="line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aphicFrame>
          <p:nvGraphicFramePr>
            <p:cNvPr id="23600" name="Object 70"/>
            <p:cNvGraphicFramePr>
              <a:graphicFrameLocks noChangeAspect="1"/>
            </p:cNvGraphicFramePr>
            <p:nvPr/>
          </p:nvGraphicFramePr>
          <p:xfrm>
            <a:off x="3553476" y="891710"/>
            <a:ext cx="1352110" cy="7067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62" name="Equation" r:id="rId6" imgW="558800" imgH="292100" progId="Equation.3">
                    <p:embed/>
                  </p:oleObj>
                </mc:Choice>
                <mc:Fallback>
                  <p:oleObj name="Equation" r:id="rId6" imgW="558800" imgH="292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3476" y="891710"/>
                          <a:ext cx="1352110" cy="7067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574" name="Group 14"/>
          <p:cNvGrpSpPr>
            <a:grpSpLocks/>
          </p:cNvGrpSpPr>
          <p:nvPr/>
        </p:nvGrpSpPr>
        <p:grpSpPr bwMode="auto">
          <a:xfrm>
            <a:off x="5562600" y="884238"/>
            <a:ext cx="1905000" cy="1208087"/>
            <a:chOff x="5562600" y="883723"/>
            <a:chExt cx="1905000" cy="1208602"/>
          </a:xfrm>
        </p:grpSpPr>
        <p:grpSp>
          <p:nvGrpSpPr>
            <p:cNvPr id="23592" name="Group 25"/>
            <p:cNvGrpSpPr>
              <a:grpSpLocks/>
            </p:cNvGrpSpPr>
            <p:nvPr/>
          </p:nvGrpSpPr>
          <p:grpSpPr bwMode="auto">
            <a:xfrm>
              <a:off x="5562600" y="1447800"/>
              <a:ext cx="1905000" cy="644525"/>
              <a:chOff x="5410200" y="1066800"/>
              <a:chExt cx="1905000" cy="644431"/>
            </a:xfrm>
          </p:grpSpPr>
          <p:sp>
            <p:nvSpPr>
              <p:cNvPr id="95" name="Rounded Rectangle 94"/>
              <p:cNvSpPr/>
              <p:nvPr/>
            </p:nvSpPr>
            <p:spPr>
              <a:xfrm>
                <a:off x="5410200" y="1066800"/>
                <a:ext cx="1905000" cy="644431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000" dirty="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3597" name="TextBox 95"/>
              <p:cNvSpPr txBox="1">
                <a:spLocks noChangeArrowheads="1"/>
              </p:cNvSpPr>
              <p:nvPr/>
            </p:nvSpPr>
            <p:spPr bwMode="auto">
              <a:xfrm>
                <a:off x="5437939" y="1111811"/>
                <a:ext cx="96286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n-US" sz="1400">
                    <a:latin typeface="Arial" charset="0"/>
                  </a:rPr>
                  <a:t>Control</a:t>
                </a:r>
              </a:p>
              <a:p>
                <a:pPr algn="r" eaLnBrk="1" hangingPunct="1"/>
                <a:r>
                  <a:rPr lang="en-US" sz="1400">
                    <a:latin typeface="Arial" charset="0"/>
                  </a:rPr>
                  <a:t>Programs</a:t>
                </a:r>
              </a:p>
            </p:txBody>
          </p:sp>
          <p:grpSp>
            <p:nvGrpSpPr>
              <p:cNvPr id="9" name="Group 64"/>
              <p:cNvGrpSpPr/>
              <p:nvPr/>
            </p:nvGrpSpPr>
            <p:grpSpPr bwMode="auto">
              <a:xfrm>
                <a:off x="6400866" y="1212273"/>
                <a:ext cx="838134" cy="387927"/>
                <a:chOff x="7848600" y="2057400"/>
                <a:chExt cx="1143000" cy="533400"/>
              </a:xfrm>
              <a:solidFill>
                <a:schemeClr val="bg1"/>
              </a:solidFill>
            </p:grpSpPr>
            <p:sp>
              <p:nvSpPr>
                <p:cNvPr id="77" name="Oval 76"/>
                <p:cNvSpPr/>
                <p:nvPr/>
              </p:nvSpPr>
              <p:spPr>
                <a:xfrm>
                  <a:off x="8382000" y="2362200"/>
                  <a:ext cx="228600" cy="2286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8763000" y="2057400"/>
                  <a:ext cx="228600" cy="2286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7848600" y="2362200"/>
                  <a:ext cx="228600" cy="2286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cxnSp>
              <p:nvCxnSpPr>
                <p:cNvPr id="84" name="Straight Connector 83"/>
                <p:cNvCxnSpPr>
                  <a:stCxn id="80" idx="5"/>
                  <a:endCxn id="77" idx="3"/>
                </p:cNvCxnSpPr>
                <p:nvPr/>
              </p:nvCxnSpPr>
              <p:spPr>
                <a:xfrm rot="16200000" flipH="1">
                  <a:off x="8229600" y="2371444"/>
                  <a:ext cx="1588" cy="371756"/>
                </a:xfrm>
                <a:prstGeom prst="line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>
                  <a:stCxn id="77" idx="6"/>
                  <a:endCxn id="78" idx="3"/>
                </p:cNvCxnSpPr>
                <p:nvPr/>
              </p:nvCxnSpPr>
              <p:spPr>
                <a:xfrm flipV="1">
                  <a:off x="8610600" y="2252522"/>
                  <a:ext cx="185878" cy="223978"/>
                </a:xfrm>
                <a:prstGeom prst="line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aphicFrame>
          <p:nvGraphicFramePr>
            <p:cNvPr id="23593" name="Object 72"/>
            <p:cNvGraphicFramePr>
              <a:graphicFrameLocks noChangeAspect="1"/>
            </p:cNvGraphicFramePr>
            <p:nvPr/>
          </p:nvGraphicFramePr>
          <p:xfrm>
            <a:off x="5853415" y="883723"/>
            <a:ext cx="1352110" cy="7067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63" name="Equation" r:id="rId7" imgW="558800" imgH="292100" progId="Equation.3">
                    <p:embed/>
                  </p:oleObj>
                </mc:Choice>
                <mc:Fallback>
                  <p:oleObj name="Equation" r:id="rId7" imgW="558800" imgH="292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3415" y="883723"/>
                          <a:ext cx="1352110" cy="7067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7" name="TextBox 86"/>
          <p:cNvSpPr txBox="1"/>
          <p:nvPr/>
        </p:nvSpPr>
        <p:spPr>
          <a:xfrm>
            <a:off x="2911475" y="739775"/>
            <a:ext cx="4702175" cy="1385888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latin typeface="Courier New"/>
                <a:ea typeface="+mn-ea"/>
                <a:cs typeface="Courier New"/>
              </a:rPr>
              <a:t>firewall.c</a:t>
            </a:r>
            <a:endParaRPr lang="en-US" sz="1400" b="1" dirty="0">
              <a:latin typeface="Courier New"/>
              <a:ea typeface="+mn-ea"/>
              <a:cs typeface="Courier New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if( 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pkt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-&gt;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tcp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-&gt;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dport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 == 22)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		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dropPacket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(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pkt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…</a:t>
            </a:r>
          </a:p>
        </p:txBody>
      </p:sp>
      <p:cxnSp>
        <p:nvCxnSpPr>
          <p:cNvPr id="94" name="Straight Connector 93"/>
          <p:cNvCxnSpPr/>
          <p:nvPr/>
        </p:nvCxnSpPr>
        <p:spPr bwMode="auto">
          <a:xfrm flipH="1">
            <a:off x="1828800" y="3943350"/>
            <a:ext cx="12700" cy="1844675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 bwMode="auto">
          <a:xfrm>
            <a:off x="5407025" y="3924300"/>
            <a:ext cx="3175" cy="1562100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 bwMode="auto">
          <a:xfrm>
            <a:off x="7112000" y="3962400"/>
            <a:ext cx="0" cy="781050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 bwMode="auto">
          <a:xfrm>
            <a:off x="3790950" y="3924300"/>
            <a:ext cx="0" cy="2354263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2998788" y="4176713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>
            <a:endCxn id="36" idx="0"/>
          </p:cNvCxnSpPr>
          <p:nvPr/>
        </p:nvCxnSpPr>
        <p:spPr bwMode="auto">
          <a:xfrm flipH="1">
            <a:off x="3573463" y="3943350"/>
            <a:ext cx="7937" cy="525463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/>
        </p:nvSpPr>
        <p:spPr>
          <a:xfrm>
            <a:off x="1066800" y="3505200"/>
            <a:ext cx="6663266" cy="437554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+mj-lt"/>
              </a:rPr>
              <a:t>Network OS</a:t>
            </a:r>
          </a:p>
        </p:txBody>
      </p:sp>
      <p:grpSp>
        <p:nvGrpSpPr>
          <p:cNvPr id="10" name="Group 1"/>
          <p:cNvGrpSpPr/>
          <p:nvPr/>
        </p:nvGrpSpPr>
        <p:grpSpPr>
          <a:xfrm>
            <a:off x="5791200" y="2971800"/>
            <a:ext cx="1158240" cy="547255"/>
            <a:chOff x="5257800" y="3124200"/>
            <a:chExt cx="1158240" cy="547255"/>
          </a:xfrm>
          <a:effectLst>
            <a:outerShdw blurRad="50800" dist="50800" dir="10260000" algn="tl" rotWithShape="0">
              <a:srgbClr val="000000">
                <a:alpha val="54000"/>
              </a:srgbClr>
            </a:outerShdw>
          </a:effectLst>
        </p:grpSpPr>
        <p:sp>
          <p:nvSpPr>
            <p:cNvPr id="33" name="Oval 32"/>
            <p:cNvSpPr/>
            <p:nvPr/>
          </p:nvSpPr>
          <p:spPr>
            <a:xfrm>
              <a:off x="5257800" y="33528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562600" y="31242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943600" y="33528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248400" y="32004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638800" y="35052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7" name="Straight Connector 46"/>
            <p:cNvCxnSpPr>
              <a:stCxn id="33" idx="7"/>
              <a:endCxn id="40" idx="3"/>
            </p:cNvCxnSpPr>
            <p:nvPr/>
          </p:nvCxnSpPr>
          <p:spPr>
            <a:xfrm flipV="1">
              <a:off x="5400890" y="3266108"/>
              <a:ext cx="186260" cy="111039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3" idx="2"/>
              <a:endCxn id="33" idx="5"/>
            </p:cNvCxnSpPr>
            <p:nvPr/>
          </p:nvCxnSpPr>
          <p:spPr>
            <a:xfrm flipH="1" flipV="1">
              <a:off x="5400890" y="3494708"/>
              <a:ext cx="2379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1" idx="1"/>
              <a:endCxn id="40" idx="5"/>
            </p:cNvCxnSpPr>
            <p:nvPr/>
          </p:nvCxnSpPr>
          <p:spPr>
            <a:xfrm flipH="1" flipV="1">
              <a:off x="5705690" y="3266108"/>
              <a:ext cx="262460" cy="111039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43" idx="6"/>
              <a:endCxn id="41" idx="3"/>
            </p:cNvCxnSpPr>
            <p:nvPr/>
          </p:nvCxnSpPr>
          <p:spPr>
            <a:xfrm flipV="1">
              <a:off x="5806440" y="3494708"/>
              <a:ext cx="1617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41" idx="6"/>
              <a:endCxn id="42" idx="3"/>
            </p:cNvCxnSpPr>
            <p:nvPr/>
          </p:nvCxnSpPr>
          <p:spPr>
            <a:xfrm flipV="1">
              <a:off x="6111240" y="3342308"/>
              <a:ext cx="1617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538163" y="3621088"/>
            <a:ext cx="8140700" cy="2851150"/>
            <a:chOff x="538488" y="3621648"/>
            <a:chExt cx="8140160" cy="2850216"/>
          </a:xfrm>
        </p:grpSpPr>
        <p:sp>
          <p:nvSpPr>
            <p:cNvPr id="89" name="Rounded Rectangle 88"/>
            <p:cNvSpPr/>
            <p:nvPr/>
          </p:nvSpPr>
          <p:spPr>
            <a:xfrm>
              <a:off x="7467465" y="3812086"/>
              <a:ext cx="1211183" cy="1290214"/>
            </a:xfrm>
            <a:prstGeom prst="roundRect">
              <a:avLst>
                <a:gd name="adj" fmla="val 5163"/>
              </a:avLst>
            </a:prstGeom>
            <a:solidFill>
              <a:schemeClr val="tx1">
                <a:alpha val="73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…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…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cs typeface="Times New Roman"/>
                </a:rPr>
                <a:t>      </a:t>
              </a:r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5678472" y="4496073"/>
              <a:ext cx="1211182" cy="1291802"/>
            </a:xfrm>
            <a:prstGeom prst="roundRect">
              <a:avLst>
                <a:gd name="adj" fmla="val 5163"/>
              </a:avLst>
            </a:prstGeom>
            <a:solidFill>
              <a:schemeClr val="tx1">
                <a:alpha val="73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…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…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cs typeface="Times New Roman"/>
                </a:rPr>
                <a:t>      </a:t>
              </a:r>
            </a:p>
          </p:txBody>
        </p:sp>
        <p:sp>
          <p:nvSpPr>
            <p:cNvPr id="91" name="Rounded Rectangle 90"/>
            <p:cNvSpPr/>
            <p:nvPr/>
          </p:nvSpPr>
          <p:spPr>
            <a:xfrm>
              <a:off x="3891066" y="5180062"/>
              <a:ext cx="1211182" cy="1291802"/>
            </a:xfrm>
            <a:prstGeom prst="roundRect">
              <a:avLst>
                <a:gd name="adj" fmla="val 5163"/>
              </a:avLst>
            </a:prstGeom>
            <a:solidFill>
              <a:schemeClr val="tx1">
                <a:alpha val="73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…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…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cs typeface="Times New Roman"/>
                </a:rPr>
                <a:t>      </a:t>
              </a:r>
            </a:p>
          </p:txBody>
        </p:sp>
        <p:sp>
          <p:nvSpPr>
            <p:cNvPr id="92" name="Rounded Rectangle 91"/>
            <p:cNvSpPr/>
            <p:nvPr/>
          </p:nvSpPr>
          <p:spPr>
            <a:xfrm>
              <a:off x="3989484" y="3621648"/>
              <a:ext cx="1211182" cy="1291802"/>
            </a:xfrm>
            <a:prstGeom prst="roundRect">
              <a:avLst>
                <a:gd name="adj" fmla="val 5163"/>
              </a:avLst>
            </a:prstGeom>
            <a:solidFill>
              <a:schemeClr val="tx1">
                <a:alpha val="73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…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…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cs typeface="Times New Roman"/>
                </a:rPr>
                <a:t>      </a:t>
              </a: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538488" y="4562727"/>
              <a:ext cx="1211182" cy="1291802"/>
            </a:xfrm>
            <a:prstGeom prst="roundRect">
              <a:avLst>
                <a:gd name="adj" fmla="val 5163"/>
              </a:avLst>
            </a:prstGeom>
            <a:solidFill>
              <a:schemeClr val="tx1">
                <a:alpha val="73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…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1000" dirty="0">
                  <a:cs typeface="Times New Roman"/>
                </a:rPr>
                <a:t>…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cs typeface="Times New Roman"/>
                </a:rPr>
                <a:t>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317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How do other </a:t>
            </a:r>
            <a:br>
              <a:rPr lang="en-US">
                <a:latin typeface="Calibri" charset="0"/>
              </a:rPr>
            </a:br>
            <a:r>
              <a:rPr lang="en-US">
                <a:latin typeface="Calibri" charset="0"/>
              </a:rPr>
              <a:t>industries do it?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19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Making ASICs Work</a:t>
            </a:r>
          </a:p>
        </p:txBody>
      </p:sp>
      <p:sp>
        <p:nvSpPr>
          <p:cNvPr id="57" name="Content Placeholder 56"/>
          <p:cNvSpPr>
            <a:spLocks noGrp="1"/>
          </p:cNvSpPr>
          <p:nvPr>
            <p:ph sz="half" idx="2"/>
          </p:nvPr>
        </p:nvSpPr>
        <p:spPr>
          <a:xfrm>
            <a:off x="5005388" y="1844675"/>
            <a:ext cx="3806825" cy="1536700"/>
          </a:xfr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$10B tool business</a:t>
            </a:r>
            <a:br>
              <a:rPr lang="en-US" dirty="0" smtClean="0">
                <a:ea typeface="+mn-ea"/>
                <a:cs typeface="+mn-cs"/>
              </a:rPr>
            </a:br>
            <a:r>
              <a:rPr lang="en-US" dirty="0" smtClean="0">
                <a:ea typeface="+mn-ea"/>
                <a:cs typeface="+mn-cs"/>
              </a:rPr>
              <a:t>supports a</a:t>
            </a:r>
            <a:br>
              <a:rPr lang="en-US" dirty="0" smtClean="0">
                <a:ea typeface="+mn-ea"/>
                <a:cs typeface="+mn-cs"/>
              </a:rPr>
            </a:br>
            <a:r>
              <a:rPr lang="en-US" dirty="0" smtClean="0">
                <a:ea typeface="+mn-ea"/>
                <a:cs typeface="+mn-cs"/>
              </a:rPr>
              <a:t>$250B chip industry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38363" y="1328738"/>
            <a:ext cx="1574800" cy="406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Specification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90613" y="2136775"/>
            <a:ext cx="1574800" cy="4714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Functional Description (RTL)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78163" y="2136775"/>
            <a:ext cx="1574800" cy="4714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/>
              <a:t>Testbench</a:t>
            </a:r>
            <a:r>
              <a:rPr lang="en-US" sz="1400" dirty="0"/>
              <a:t> &amp; Vectors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90613" y="2889250"/>
            <a:ext cx="1574800" cy="5016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Functional Verification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90613" y="3449638"/>
            <a:ext cx="1574800" cy="4714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Logical Synthesis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90613" y="3979863"/>
            <a:ext cx="1574800" cy="406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Static Timing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90613" y="4446588"/>
            <a:ext cx="1574800" cy="406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Place &amp; Route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90613" y="4911725"/>
            <a:ext cx="1574800" cy="4937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Design Rule Checking (DRC)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90613" y="5464175"/>
            <a:ext cx="1574800" cy="5016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Layout </a:t>
            </a:r>
            <a:r>
              <a:rPr lang="en-US" sz="1400" dirty="0" err="1"/>
              <a:t>vs</a:t>
            </a:r>
            <a:r>
              <a:rPr lang="en-US" sz="1400" dirty="0"/>
              <a:t> Schematic (LVS)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841500" y="1933575"/>
            <a:ext cx="20208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859213" y="1936750"/>
            <a:ext cx="3175" cy="200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841500" y="1936750"/>
            <a:ext cx="3175" cy="200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916238" y="1735138"/>
            <a:ext cx="3175" cy="2016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78013" y="2733675"/>
            <a:ext cx="19780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3851275" y="2608263"/>
            <a:ext cx="4763" cy="125412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878013" y="2613025"/>
            <a:ext cx="0" cy="2762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90525" y="2374900"/>
            <a:ext cx="700088" cy="3335338"/>
            <a:chOff x="389961" y="2375231"/>
            <a:chExt cx="700315" cy="3335246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389961" y="2375231"/>
              <a:ext cx="70031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89961" y="5710477"/>
              <a:ext cx="70031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570995" y="3676945"/>
              <a:ext cx="49546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715505" y="4642118"/>
              <a:ext cx="35095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89961" y="2375231"/>
              <a:ext cx="0" cy="333524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570995" y="3676945"/>
              <a:ext cx="0" cy="20335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15505" y="4642118"/>
              <a:ext cx="0" cy="10683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Straight Arrow Connector 64"/>
          <p:cNvCxnSpPr/>
          <p:nvPr/>
        </p:nvCxnSpPr>
        <p:spPr>
          <a:xfrm flipH="1">
            <a:off x="3851275" y="2733675"/>
            <a:ext cx="11113" cy="3302000"/>
          </a:xfrm>
          <a:prstGeom prst="straightConnector1">
            <a:avLst/>
          </a:prstGeom>
          <a:ln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090613" y="6024563"/>
            <a:ext cx="3643312" cy="500062"/>
            <a:chOff x="1090276" y="6024501"/>
            <a:chExt cx="3643001" cy="500743"/>
          </a:xfrm>
        </p:grpSpPr>
        <p:sp>
          <p:nvSpPr>
            <p:cNvPr id="15" name="Rounded Rectangle 14"/>
            <p:cNvSpPr/>
            <p:nvPr/>
          </p:nvSpPr>
          <p:spPr>
            <a:xfrm>
              <a:off x="1090276" y="6024501"/>
              <a:ext cx="1574666" cy="500743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/>
                <a:t>Layout Parasitic Extraction (LPE)</a:t>
              </a: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3158611" y="6024501"/>
              <a:ext cx="1574666" cy="500743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/>
                <a:t>Manufacture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/>
                <a:t>&amp; Validate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>
              <a:off x="2671291" y="6291564"/>
              <a:ext cx="4952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ontent Placeholder 56"/>
          <p:cNvSpPr>
            <a:spLocks noGrp="1"/>
          </p:cNvSpPr>
          <p:nvPr>
            <p:ph sz="half" idx="2"/>
          </p:nvPr>
        </p:nvSpPr>
        <p:spPr>
          <a:xfrm>
            <a:off x="5005388" y="3680784"/>
            <a:ext cx="3806825" cy="1536700"/>
          </a:xfr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100s of Books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&gt;10,000 Papers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10s of Classes</a:t>
            </a:r>
          </a:p>
        </p:txBody>
      </p:sp>
    </p:spTree>
    <p:extLst>
      <p:ext uri="{BB962C8B-B14F-4D97-AF65-F5344CB8AC3E}">
        <p14:creationId xmlns:p14="http://schemas.microsoft.com/office/powerpoint/2010/main" val="1016852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uild="p" animBg="1"/>
      <p:bldP spid="34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Making Software Work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74663" y="3776663"/>
            <a:ext cx="1263650" cy="406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Static Code Analysis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51063" y="3776663"/>
            <a:ext cx="1157287" cy="406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Invariant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Checker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889250" y="4821238"/>
            <a:ext cx="1574800" cy="406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Interactive Debugger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73475" y="3776663"/>
            <a:ext cx="1219200" cy="406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Model Checking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04875" y="4821238"/>
            <a:ext cx="1574800" cy="406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Run-time Checker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89138" y="1736725"/>
            <a:ext cx="1574800" cy="406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Specification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86075" y="2557463"/>
            <a:ext cx="1574800" cy="47148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/>
              <a:t>Testbench</a:t>
            </a:r>
            <a:endParaRPr lang="en-US" sz="1400" dirty="0"/>
          </a:p>
        </p:txBody>
      </p:sp>
      <p:sp>
        <p:nvSpPr>
          <p:cNvPr id="15" name="Rounded Rectangle 14"/>
          <p:cNvSpPr/>
          <p:nvPr/>
        </p:nvSpPr>
        <p:spPr>
          <a:xfrm>
            <a:off x="868363" y="2557463"/>
            <a:ext cx="1574800" cy="47148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Functional Description (Code)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655763" y="2354263"/>
            <a:ext cx="20208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673475" y="2357438"/>
            <a:ext cx="3175" cy="200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655763" y="2357438"/>
            <a:ext cx="4762" cy="200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730500" y="2155825"/>
            <a:ext cx="3175" cy="2016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56"/>
          <p:cNvSpPr>
            <a:spLocks noGrp="1"/>
          </p:cNvSpPr>
          <p:nvPr>
            <p:ph sz="half" idx="4294967295"/>
          </p:nvPr>
        </p:nvSpPr>
        <p:spPr>
          <a:xfrm>
            <a:off x="5005388" y="1844675"/>
            <a:ext cx="3806825" cy="1536700"/>
          </a:xfr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$10B tool business</a:t>
            </a:r>
            <a:br>
              <a:rPr lang="en-US" dirty="0" smtClean="0">
                <a:ea typeface="+mn-ea"/>
                <a:cs typeface="+mn-cs"/>
              </a:rPr>
            </a:br>
            <a:r>
              <a:rPr lang="en-US" dirty="0" smtClean="0">
                <a:ea typeface="+mn-ea"/>
                <a:cs typeface="+mn-cs"/>
              </a:rPr>
              <a:t>supports a</a:t>
            </a:r>
            <a:br>
              <a:rPr lang="en-US" dirty="0" smtClean="0">
                <a:ea typeface="+mn-ea"/>
                <a:cs typeface="+mn-cs"/>
              </a:rPr>
            </a:br>
            <a:r>
              <a:rPr lang="en-US" dirty="0" smtClean="0">
                <a:ea typeface="+mn-ea"/>
                <a:cs typeface="+mn-cs"/>
              </a:rPr>
              <a:t>$300B S/W industry </a:t>
            </a:r>
          </a:p>
        </p:txBody>
      </p:sp>
      <p:sp>
        <p:nvSpPr>
          <p:cNvPr id="20" name="Content Placeholder 56"/>
          <p:cNvSpPr>
            <a:spLocks noGrp="1"/>
          </p:cNvSpPr>
          <p:nvPr>
            <p:ph sz="half" idx="4294967295"/>
          </p:nvPr>
        </p:nvSpPr>
        <p:spPr>
          <a:xfrm>
            <a:off x="5005388" y="4052094"/>
            <a:ext cx="3806825" cy="1538287"/>
          </a:xfr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100s of Books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&gt;100,000 Papers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10s of Classes</a:t>
            </a:r>
          </a:p>
        </p:txBody>
      </p:sp>
    </p:spTree>
    <p:extLst>
      <p:ext uri="{BB962C8B-B14F-4D97-AF65-F5344CB8AC3E}">
        <p14:creationId xmlns:p14="http://schemas.microsoft.com/office/powerpoint/2010/main" val="409844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animBg="1"/>
      <p:bldP spid="20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Making Networks Work (Today)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en-US" sz="2400">
              <a:latin typeface="Courier New" charset="0"/>
              <a:cs typeface="Courier New" charset="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en-US" sz="2400">
                <a:latin typeface="Courier New" charset="0"/>
                <a:cs typeface="Courier New" charset="0"/>
              </a:rPr>
              <a:t>traceroute, ping, tcpdump, SNMP, Netflow</a:t>
            </a:r>
          </a:p>
          <a:p>
            <a:pPr marL="0" indent="0" eaLnBrk="1" hangingPunct="1">
              <a:buFont typeface="Arial" charset="0"/>
              <a:buNone/>
            </a:pPr>
            <a:endParaRPr lang="en-US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>
                <a:latin typeface="Calibri" charset="0"/>
              </a:rPr>
              <a:t>…. er, that’s about it.</a:t>
            </a:r>
          </a:p>
        </p:txBody>
      </p:sp>
    </p:spTree>
    <p:extLst>
      <p:ext uri="{BB962C8B-B14F-4D97-AF65-F5344CB8AC3E}">
        <p14:creationId xmlns:p14="http://schemas.microsoft.com/office/powerpoint/2010/main" val="2657021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Why debugging networks is hard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3600" dirty="0" smtClean="0">
                <a:ea typeface="+mn-ea"/>
                <a:cs typeface="+mn-cs"/>
              </a:rPr>
              <a:t>Complex interaction </a:t>
            </a:r>
          </a:p>
          <a:p>
            <a:pPr marL="857250" lvl="1" indent="-457200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rgbClr val="1F497D"/>
                </a:solidFill>
                <a:ea typeface="+mn-ea"/>
              </a:rPr>
              <a:t>Between multiple protocols on a switch/router.</a:t>
            </a:r>
          </a:p>
          <a:p>
            <a:pPr marL="857250" lvl="1" indent="-457200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rgbClr val="1F497D"/>
                </a:solidFill>
                <a:ea typeface="+mn-ea"/>
              </a:rPr>
              <a:t>Between state on different switches/routers.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3600" dirty="0" smtClean="0">
                <a:ea typeface="+mn-ea"/>
                <a:cs typeface="+mn-cs"/>
              </a:rPr>
              <a:t>Multiple uncoordinated writers of state.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000" dirty="0" smtClean="0">
                <a:ea typeface="+mn-ea"/>
                <a:cs typeface="+mn-cs"/>
              </a:rPr>
              <a:t>Operators can’t…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rgbClr val="1F497D"/>
                </a:solidFill>
                <a:ea typeface="+mn-ea"/>
              </a:rPr>
              <a:t>Observe all state.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rgbClr val="1F497D"/>
                </a:solidFill>
                <a:ea typeface="+mn-ea"/>
              </a:rPr>
              <a:t>Control all state.</a:t>
            </a:r>
          </a:p>
        </p:txBody>
      </p:sp>
    </p:spTree>
    <p:extLst>
      <p:ext uri="{BB962C8B-B14F-4D97-AF65-F5344CB8AC3E}">
        <p14:creationId xmlns:p14="http://schemas.microsoft.com/office/powerpoint/2010/main" val="132464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3"/>
          <p:cNvSpPr>
            <a:spLocks noGrp="1"/>
          </p:cNvSpPr>
          <p:nvPr>
            <p:ph type="ctrTitle"/>
          </p:nvPr>
        </p:nvSpPr>
        <p:spPr>
          <a:xfrm>
            <a:off x="415925" y="514350"/>
            <a:ext cx="8299450" cy="481965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Networks are kept working by </a:t>
            </a:r>
            <a:br>
              <a:rPr lang="en-US">
                <a:latin typeface="Calibri" charset="0"/>
              </a:rPr>
            </a:br>
            <a:r>
              <a:rPr lang="en-US">
                <a:latin typeface="Calibri" charset="0"/>
              </a:rPr>
              <a:t/>
            </a:r>
            <a:br>
              <a:rPr lang="en-US">
                <a:latin typeface="Calibri" charset="0"/>
              </a:rPr>
            </a:br>
            <a:r>
              <a:rPr lang="en-US" sz="6000">
                <a:solidFill>
                  <a:srgbClr val="1F497D"/>
                </a:solidFill>
                <a:latin typeface="Calibri" charset="0"/>
              </a:rPr>
              <a:t>“Masters of Complexity” </a:t>
            </a:r>
            <a:r>
              <a:rPr lang="en-US">
                <a:solidFill>
                  <a:srgbClr val="1F497D"/>
                </a:solidFill>
                <a:latin typeface="Calibri" charset="0"/>
              </a:rPr>
              <a:t/>
            </a:r>
            <a:br>
              <a:rPr lang="en-US">
                <a:solidFill>
                  <a:srgbClr val="1F497D"/>
                </a:solidFill>
                <a:latin typeface="Calibri" charset="0"/>
              </a:rPr>
            </a:br>
            <a:endParaRPr lang="en-US">
              <a:solidFill>
                <a:srgbClr val="1F497D"/>
              </a:solidFill>
              <a:latin typeface="Calibri" charset="0"/>
            </a:endParaRPr>
          </a:p>
        </p:txBody>
      </p:sp>
      <p:sp>
        <p:nvSpPr>
          <p:cNvPr id="6" name="Content Placeholder 56"/>
          <p:cNvSpPr txBox="1">
            <a:spLocks/>
          </p:cNvSpPr>
          <p:nvPr/>
        </p:nvSpPr>
        <p:spPr>
          <a:xfrm>
            <a:off x="2559050" y="3856038"/>
            <a:ext cx="3806825" cy="1538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A handful of books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Almost no papers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No classes</a:t>
            </a:r>
          </a:p>
        </p:txBody>
      </p:sp>
    </p:spTree>
    <p:extLst>
      <p:ext uri="{BB962C8B-B14F-4D97-AF65-F5344CB8AC3E}">
        <p14:creationId xmlns:p14="http://schemas.microsoft.com/office/powerpoint/2010/main" val="3179605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Philosophy of Making Networks Work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4" b="4750"/>
          <a:stretch>
            <a:fillRect/>
          </a:stretch>
        </p:blipFill>
        <p:spPr>
          <a:xfrm flipH="1">
            <a:off x="1582738" y="2003425"/>
            <a:ext cx="2403475" cy="1565275"/>
          </a:xfr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37013" y="2041525"/>
            <a:ext cx="346233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YoYo</a:t>
            </a:r>
            <a:r>
              <a:rPr lang="en-US" sz="2800"/>
              <a:t> </a:t>
            </a:r>
          </a:p>
          <a:p>
            <a:pPr eaLnBrk="1" hangingPunct="1"/>
            <a:r>
              <a:rPr lang="en-US" sz="2800">
                <a:solidFill>
                  <a:srgbClr val="333399"/>
                </a:solidFill>
              </a:rPr>
              <a:t>“You’re On Your Own”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37013" y="4411663"/>
            <a:ext cx="44116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 smtClean="0"/>
              <a:t>Yo-Yo </a:t>
            </a:r>
            <a:r>
              <a:rPr lang="en-US" sz="3600" dirty="0"/>
              <a:t>Ma</a:t>
            </a:r>
            <a:r>
              <a:rPr lang="en-US" sz="2800" dirty="0"/>
              <a:t> </a:t>
            </a:r>
          </a:p>
          <a:p>
            <a:pPr eaLnBrk="1" hangingPunct="1"/>
            <a:r>
              <a:rPr lang="en-US" sz="2800" dirty="0">
                <a:solidFill>
                  <a:srgbClr val="333399"/>
                </a:solidFill>
              </a:rPr>
              <a:t>“You’re On Your Own, Mate”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4241800"/>
            <a:ext cx="2100263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827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4800" dirty="0">
                <a:latin typeface="Calibri" charset="0"/>
              </a:rPr>
              <a:t>With SDN we </a:t>
            </a:r>
            <a:r>
              <a:rPr lang="en-US" sz="4800" dirty="0" smtClean="0">
                <a:latin typeface="Calibri" charset="0"/>
              </a:rPr>
              <a:t>can:</a:t>
            </a:r>
            <a:endParaRPr lang="en-US" sz="4800" dirty="0">
              <a:latin typeface="Calibri" charset="0"/>
            </a:endParaRPr>
          </a:p>
          <a:p>
            <a:pPr marL="914400" lvl="1" indent="-514350" eaLnBrk="1" hangingPunct="1">
              <a:buFont typeface="Calibri" charset="0"/>
              <a:buAutoNum type="arabicPeriod"/>
            </a:pPr>
            <a:r>
              <a:rPr lang="en-US" sz="3600" dirty="0">
                <a:solidFill>
                  <a:srgbClr val="1F497D"/>
                </a:solidFill>
                <a:latin typeface="Calibri" charset="0"/>
              </a:rPr>
              <a:t>Formally verify that our networks are behaving correctly.</a:t>
            </a:r>
          </a:p>
          <a:p>
            <a:pPr marL="914400" lvl="1" indent="-514350" eaLnBrk="1" hangingPunct="1">
              <a:buFont typeface="Calibri" charset="0"/>
              <a:buAutoNum type="arabicPeriod"/>
            </a:pPr>
            <a:r>
              <a:rPr lang="en-US" sz="3600" dirty="0">
                <a:solidFill>
                  <a:srgbClr val="1F497D"/>
                </a:solidFill>
                <a:latin typeface="Calibri" charset="0"/>
              </a:rPr>
              <a:t>Identify bugs, then systematically track down their root cause.</a:t>
            </a:r>
          </a:p>
        </p:txBody>
      </p:sp>
    </p:spTree>
    <p:extLst>
      <p:ext uri="{BB962C8B-B14F-4D97-AF65-F5344CB8AC3E}">
        <p14:creationId xmlns:p14="http://schemas.microsoft.com/office/powerpoint/2010/main" val="16498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31"/>
          <p:cNvSpPr>
            <a:spLocks noGrp="1"/>
          </p:cNvSpPr>
          <p:nvPr>
            <p:ph type="title"/>
          </p:nvPr>
        </p:nvSpPr>
        <p:spPr>
          <a:xfrm>
            <a:off x="457200" y="-153988"/>
            <a:ext cx="8229600" cy="1143001"/>
          </a:xfrm>
        </p:spPr>
        <p:txBody>
          <a:bodyPr/>
          <a:lstStyle/>
          <a:p>
            <a:pPr eaLnBrk="1" hangingPunct="1"/>
            <a:r>
              <a:rPr lang="en-US" sz="4000">
                <a:latin typeface="Calibri" charset="0"/>
              </a:rPr>
              <a:t>Software Defined Network (SDN)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2444750" y="4678363"/>
            <a:ext cx="1393825" cy="11223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>
            <a:off x="4014788" y="4562475"/>
            <a:ext cx="1106487" cy="738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flipV="1">
            <a:off x="4102100" y="5800725"/>
            <a:ext cx="1285875" cy="742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1916113" y="6278563"/>
            <a:ext cx="1400175" cy="265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flipV="1">
            <a:off x="5759450" y="5056188"/>
            <a:ext cx="1198563" cy="4968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 bwMode="auto">
          <a:xfrm>
            <a:off x="1828800" y="3657600"/>
            <a:ext cx="0" cy="20574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4" name="TextBox 44"/>
          <p:cNvSpPr txBox="1">
            <a:spLocks noChangeArrowheads="1"/>
          </p:cNvSpPr>
          <p:nvPr/>
        </p:nvSpPr>
        <p:spPr bwMode="auto">
          <a:xfrm>
            <a:off x="3376613" y="3059113"/>
            <a:ext cx="2338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Global Network View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1066800" y="2438399"/>
            <a:ext cx="6662738" cy="49203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+mj-lt"/>
              </a:rPr>
              <a:t>Network Virtualization</a:t>
            </a:r>
          </a:p>
        </p:txBody>
      </p:sp>
      <p:cxnSp>
        <p:nvCxnSpPr>
          <p:cNvPr id="135" name="Straight Connector 134"/>
          <p:cNvCxnSpPr/>
          <p:nvPr/>
        </p:nvCxnSpPr>
        <p:spPr bwMode="auto">
          <a:xfrm>
            <a:off x="3581400" y="3657600"/>
            <a:ext cx="0" cy="9906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 bwMode="auto">
          <a:xfrm>
            <a:off x="5410200" y="3733800"/>
            <a:ext cx="0" cy="17526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 bwMode="auto">
          <a:xfrm>
            <a:off x="7086600" y="3810000"/>
            <a:ext cx="0" cy="9906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1296988" y="5608638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3127375" y="6111875"/>
            <a:ext cx="1147763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4814888" y="5273675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6472238" y="4511675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9955" name="TextBox 44"/>
          <p:cNvSpPr txBox="1">
            <a:spLocks noChangeArrowheads="1"/>
          </p:cNvSpPr>
          <p:nvPr/>
        </p:nvSpPr>
        <p:spPr bwMode="auto">
          <a:xfrm>
            <a:off x="3335338" y="2057400"/>
            <a:ext cx="2532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Abstract Network View</a:t>
            </a:r>
          </a:p>
        </p:txBody>
      </p:sp>
      <p:grpSp>
        <p:nvGrpSpPr>
          <p:cNvPr id="39956" name="Group 27"/>
          <p:cNvGrpSpPr>
            <a:grpSpLocks/>
          </p:cNvGrpSpPr>
          <p:nvPr/>
        </p:nvGrpSpPr>
        <p:grpSpPr bwMode="auto">
          <a:xfrm>
            <a:off x="1165225" y="1447800"/>
            <a:ext cx="1752600" cy="644525"/>
            <a:chOff x="1066800" y="1108169"/>
            <a:chExt cx="1752600" cy="644431"/>
          </a:xfrm>
        </p:grpSpPr>
        <p:sp>
          <p:nvSpPr>
            <p:cNvPr id="81" name="Rounded Rectangle 80"/>
            <p:cNvSpPr/>
            <p:nvPr/>
          </p:nvSpPr>
          <p:spPr>
            <a:xfrm>
              <a:off x="1066800" y="1108169"/>
              <a:ext cx="1752600" cy="644431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4" name="Group 24"/>
            <p:cNvGrpSpPr/>
            <p:nvPr/>
          </p:nvGrpSpPr>
          <p:grpSpPr>
            <a:xfrm>
              <a:off x="2133600" y="1219200"/>
              <a:ext cx="609600" cy="457200"/>
              <a:chOff x="2057400" y="1219200"/>
              <a:chExt cx="609600" cy="457200"/>
            </a:xfrm>
            <a:effectLst>
              <a:outerShdw blurRad="50800" dist="50800" dir="12780000" algn="tl" rotWithShape="0">
                <a:srgbClr val="000000">
                  <a:alpha val="57000"/>
                </a:srgbClr>
              </a:outerShdw>
            </a:effectLst>
          </p:grpSpPr>
          <p:sp>
            <p:nvSpPr>
              <p:cNvPr id="56" name="Oval 55"/>
              <p:cNvSpPr/>
              <p:nvPr/>
            </p:nvSpPr>
            <p:spPr bwMode="auto">
              <a:xfrm>
                <a:off x="2286000" y="1371600"/>
                <a:ext cx="167627" cy="166255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66" name="Straight Connector 65"/>
              <p:cNvCxnSpPr>
                <a:stCxn id="56" idx="7"/>
              </p:cNvCxnSpPr>
              <p:nvPr/>
            </p:nvCxnSpPr>
            <p:spPr bwMode="auto">
              <a:xfrm flipV="1">
                <a:off x="2429079" y="1219200"/>
                <a:ext cx="161721" cy="176747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>
                <a:endCxn id="56" idx="3"/>
              </p:cNvCxnSpPr>
              <p:nvPr/>
            </p:nvCxnSpPr>
            <p:spPr bwMode="auto">
              <a:xfrm flipV="1">
                <a:off x="2133600" y="1513508"/>
                <a:ext cx="176948" cy="162892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>
                <a:stCxn id="56" idx="5"/>
              </p:cNvCxnSpPr>
              <p:nvPr/>
            </p:nvCxnSpPr>
            <p:spPr bwMode="auto">
              <a:xfrm>
                <a:off x="2429079" y="1513508"/>
                <a:ext cx="161721" cy="162892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>
                <a:stCxn id="56" idx="1"/>
              </p:cNvCxnSpPr>
              <p:nvPr/>
            </p:nvCxnSpPr>
            <p:spPr bwMode="auto">
              <a:xfrm flipH="1" flipV="1">
                <a:off x="2133600" y="1219200"/>
                <a:ext cx="176948" cy="176747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>
                <a:stCxn id="56" idx="2"/>
              </p:cNvCxnSpPr>
              <p:nvPr/>
            </p:nvCxnSpPr>
            <p:spPr bwMode="auto">
              <a:xfrm flipH="1" flipV="1">
                <a:off x="2057400" y="1447800"/>
                <a:ext cx="228600" cy="6928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>
                <a:endCxn id="56" idx="6"/>
              </p:cNvCxnSpPr>
              <p:nvPr/>
            </p:nvCxnSpPr>
            <p:spPr bwMode="auto">
              <a:xfrm flipH="1">
                <a:off x="2453627" y="1447800"/>
                <a:ext cx="213373" cy="6928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989" name="TextBox 23"/>
            <p:cNvSpPr txBox="1">
              <a:spLocks noChangeArrowheads="1"/>
            </p:cNvSpPr>
            <p:nvPr/>
          </p:nvSpPr>
          <p:spPr bwMode="auto">
            <a:xfrm>
              <a:off x="1094539" y="1153180"/>
              <a:ext cx="962861" cy="523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400">
                  <a:latin typeface="Arial" charset="0"/>
                </a:rPr>
                <a:t>Control</a:t>
              </a:r>
            </a:p>
            <a:p>
              <a:pPr algn="r" eaLnBrk="1" hangingPunct="1"/>
              <a:r>
                <a:rPr lang="en-US" sz="1400">
                  <a:latin typeface="Arial" charset="0"/>
                </a:rPr>
                <a:t>Programs</a:t>
              </a:r>
            </a:p>
          </p:txBody>
        </p:sp>
      </p:grpSp>
      <p:grpSp>
        <p:nvGrpSpPr>
          <p:cNvPr id="39957" name="Group 26"/>
          <p:cNvGrpSpPr>
            <a:grpSpLocks/>
          </p:cNvGrpSpPr>
          <p:nvPr/>
        </p:nvGrpSpPr>
        <p:grpSpPr bwMode="auto">
          <a:xfrm>
            <a:off x="3376613" y="1447800"/>
            <a:ext cx="1781175" cy="644525"/>
            <a:chOff x="3325060" y="1066800"/>
            <a:chExt cx="1780339" cy="644431"/>
          </a:xfrm>
        </p:grpSpPr>
        <p:sp>
          <p:nvSpPr>
            <p:cNvPr id="82" name="Rounded Rectangle 81"/>
            <p:cNvSpPr/>
            <p:nvPr/>
          </p:nvSpPr>
          <p:spPr>
            <a:xfrm>
              <a:off x="3325060" y="1066800"/>
              <a:ext cx="1780339" cy="644431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9983" name="TextBox 92"/>
            <p:cNvSpPr txBox="1">
              <a:spLocks noChangeArrowheads="1"/>
            </p:cNvSpPr>
            <p:nvPr/>
          </p:nvSpPr>
          <p:spPr bwMode="auto">
            <a:xfrm>
              <a:off x="3353252" y="1111811"/>
              <a:ext cx="962409" cy="523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400">
                  <a:latin typeface="Arial" charset="0"/>
                </a:rPr>
                <a:t>Control</a:t>
              </a:r>
            </a:p>
            <a:p>
              <a:pPr algn="r" eaLnBrk="1" hangingPunct="1"/>
              <a:r>
                <a:rPr lang="en-US" sz="1400">
                  <a:latin typeface="Arial" charset="0"/>
                </a:rPr>
                <a:t>Programs</a:t>
              </a:r>
            </a:p>
          </p:txBody>
        </p:sp>
        <p:grpSp>
          <p:nvGrpSpPr>
            <p:cNvPr id="7" name="Group 64"/>
            <p:cNvGrpSpPr/>
            <p:nvPr/>
          </p:nvGrpSpPr>
          <p:grpSpPr bwMode="auto">
            <a:xfrm>
              <a:off x="4343400" y="1066800"/>
              <a:ext cx="558756" cy="609600"/>
              <a:chOff x="7848600" y="1752600"/>
              <a:chExt cx="762000" cy="838200"/>
            </a:xfrm>
            <a:solidFill>
              <a:schemeClr val="bg1"/>
            </a:solidFill>
          </p:grpSpPr>
          <p:sp>
            <p:nvSpPr>
              <p:cNvPr id="53" name="Oval 52"/>
              <p:cNvSpPr/>
              <p:nvPr/>
            </p:nvSpPr>
            <p:spPr>
              <a:xfrm>
                <a:off x="8001000" y="1981200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8382000" y="1752600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7848600" y="2362200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61" name="Straight Connector 60"/>
              <p:cNvCxnSpPr>
                <a:stCxn id="53" idx="7"/>
                <a:endCxn id="54" idx="3"/>
              </p:cNvCxnSpPr>
              <p:nvPr/>
            </p:nvCxnSpPr>
            <p:spPr>
              <a:xfrm rot="5400000" flipH="1" flipV="1">
                <a:off x="8272322" y="1871522"/>
                <a:ext cx="66956" cy="219356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>
                <a:stCxn id="60" idx="0"/>
                <a:endCxn id="53" idx="3"/>
              </p:cNvCxnSpPr>
              <p:nvPr/>
            </p:nvCxnSpPr>
            <p:spPr>
              <a:xfrm rot="5400000" flipH="1" flipV="1">
                <a:off x="7905750" y="2233472"/>
                <a:ext cx="185878" cy="71578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>
                <a:stCxn id="60" idx="7"/>
                <a:endCxn id="54" idx="4"/>
              </p:cNvCxnSpPr>
              <p:nvPr/>
            </p:nvCxnSpPr>
            <p:spPr>
              <a:xfrm rot="5400000" flipH="1" flipV="1">
                <a:off x="8062772" y="1962150"/>
                <a:ext cx="414478" cy="452578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958" name="Group 25"/>
          <p:cNvGrpSpPr>
            <a:grpSpLocks/>
          </p:cNvGrpSpPr>
          <p:nvPr/>
        </p:nvGrpSpPr>
        <p:grpSpPr bwMode="auto">
          <a:xfrm>
            <a:off x="5562600" y="1447800"/>
            <a:ext cx="1905000" cy="644525"/>
            <a:chOff x="5410200" y="1066800"/>
            <a:chExt cx="1905000" cy="644431"/>
          </a:xfrm>
        </p:grpSpPr>
        <p:sp>
          <p:nvSpPr>
            <p:cNvPr id="95" name="Rounded Rectangle 94"/>
            <p:cNvSpPr/>
            <p:nvPr/>
          </p:nvSpPr>
          <p:spPr>
            <a:xfrm>
              <a:off x="5410200" y="1066800"/>
              <a:ext cx="1905000" cy="644431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9978" name="TextBox 95"/>
            <p:cNvSpPr txBox="1">
              <a:spLocks noChangeArrowheads="1"/>
            </p:cNvSpPr>
            <p:nvPr/>
          </p:nvSpPr>
          <p:spPr bwMode="auto">
            <a:xfrm>
              <a:off x="5437939" y="1111811"/>
              <a:ext cx="9628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400">
                  <a:latin typeface="Arial" charset="0"/>
                </a:rPr>
                <a:t>Control</a:t>
              </a:r>
            </a:p>
            <a:p>
              <a:pPr algn="r" eaLnBrk="1" hangingPunct="1"/>
              <a:r>
                <a:rPr lang="en-US" sz="1400">
                  <a:latin typeface="Arial" charset="0"/>
                </a:rPr>
                <a:t>Programs</a:t>
              </a:r>
            </a:p>
          </p:txBody>
        </p:sp>
        <p:grpSp>
          <p:nvGrpSpPr>
            <p:cNvPr id="9" name="Group 64"/>
            <p:cNvGrpSpPr/>
            <p:nvPr/>
          </p:nvGrpSpPr>
          <p:grpSpPr bwMode="auto">
            <a:xfrm>
              <a:off x="6400866" y="1212273"/>
              <a:ext cx="838134" cy="387927"/>
              <a:chOff x="7848600" y="2057400"/>
              <a:chExt cx="1143000" cy="533400"/>
            </a:xfrm>
            <a:solidFill>
              <a:schemeClr val="bg1"/>
            </a:solidFill>
          </p:grpSpPr>
          <p:sp>
            <p:nvSpPr>
              <p:cNvPr id="77" name="Oval 76"/>
              <p:cNvSpPr/>
              <p:nvPr/>
            </p:nvSpPr>
            <p:spPr>
              <a:xfrm>
                <a:off x="8382000" y="2362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8763000" y="20574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7848600" y="2362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84" name="Straight Connector 83"/>
              <p:cNvCxnSpPr>
                <a:stCxn id="80" idx="5"/>
                <a:endCxn id="77" idx="3"/>
              </p:cNvCxnSpPr>
              <p:nvPr/>
            </p:nvCxnSpPr>
            <p:spPr>
              <a:xfrm rot="16200000" flipH="1">
                <a:off x="8229600" y="2371444"/>
                <a:ext cx="1588" cy="371756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>
                <a:stCxn id="77" idx="6"/>
                <a:endCxn id="78" idx="3"/>
              </p:cNvCxnSpPr>
              <p:nvPr/>
            </p:nvCxnSpPr>
            <p:spPr>
              <a:xfrm flipV="1">
                <a:off x="8610600" y="2252522"/>
                <a:ext cx="185878" cy="223978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7" name="TextBox 86"/>
          <p:cNvSpPr txBox="1"/>
          <p:nvPr/>
        </p:nvSpPr>
        <p:spPr>
          <a:xfrm>
            <a:off x="2965450" y="688975"/>
            <a:ext cx="4702175" cy="138430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latin typeface="Courier New"/>
                <a:ea typeface="+mn-ea"/>
                <a:cs typeface="Courier New"/>
              </a:rPr>
              <a:t>firewall.c</a:t>
            </a:r>
            <a:endParaRPr lang="en-US" sz="1400" b="1" dirty="0">
              <a:latin typeface="Courier New"/>
              <a:ea typeface="+mn-ea"/>
              <a:cs typeface="Courier New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if( 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pkt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-&gt;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tcp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-&gt;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dport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 == 22)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		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dropPacket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(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pkt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…</a:t>
            </a: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2998788" y="4176713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1066800" y="3505200"/>
            <a:ext cx="6663266" cy="437554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+mj-lt"/>
              </a:rPr>
              <a:t>Network OS</a:t>
            </a:r>
          </a:p>
        </p:txBody>
      </p:sp>
      <p:grpSp>
        <p:nvGrpSpPr>
          <p:cNvPr id="10" name="Group 1"/>
          <p:cNvGrpSpPr/>
          <p:nvPr/>
        </p:nvGrpSpPr>
        <p:grpSpPr>
          <a:xfrm>
            <a:off x="5791200" y="2971800"/>
            <a:ext cx="1158240" cy="547255"/>
            <a:chOff x="5257800" y="3124200"/>
            <a:chExt cx="1158240" cy="547255"/>
          </a:xfrm>
          <a:effectLst>
            <a:outerShdw blurRad="50800" dist="50800" dir="10260000" algn="tl" rotWithShape="0">
              <a:srgbClr val="000000">
                <a:alpha val="54000"/>
              </a:srgbClr>
            </a:outerShdw>
          </a:effectLst>
        </p:grpSpPr>
        <p:sp>
          <p:nvSpPr>
            <p:cNvPr id="33" name="Oval 32"/>
            <p:cNvSpPr/>
            <p:nvPr/>
          </p:nvSpPr>
          <p:spPr>
            <a:xfrm>
              <a:off x="5257800" y="33528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562600" y="31242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943600" y="33528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248400" y="32004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638800" y="35052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7" name="Straight Connector 46"/>
            <p:cNvCxnSpPr>
              <a:stCxn id="33" idx="7"/>
              <a:endCxn id="40" idx="3"/>
            </p:cNvCxnSpPr>
            <p:nvPr/>
          </p:nvCxnSpPr>
          <p:spPr>
            <a:xfrm flipV="1">
              <a:off x="5400890" y="3266108"/>
              <a:ext cx="186260" cy="111039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3" idx="2"/>
              <a:endCxn id="33" idx="5"/>
            </p:cNvCxnSpPr>
            <p:nvPr/>
          </p:nvCxnSpPr>
          <p:spPr>
            <a:xfrm flipH="1" flipV="1">
              <a:off x="5400890" y="3494708"/>
              <a:ext cx="2379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1" idx="1"/>
              <a:endCxn id="40" idx="5"/>
            </p:cNvCxnSpPr>
            <p:nvPr/>
          </p:nvCxnSpPr>
          <p:spPr>
            <a:xfrm flipH="1" flipV="1">
              <a:off x="5705690" y="3266108"/>
              <a:ext cx="262460" cy="111039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43" idx="6"/>
              <a:endCxn id="41" idx="3"/>
            </p:cNvCxnSpPr>
            <p:nvPr/>
          </p:nvCxnSpPr>
          <p:spPr>
            <a:xfrm flipV="1">
              <a:off x="5806440" y="3494708"/>
              <a:ext cx="1617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41" idx="6"/>
              <a:endCxn id="42" idx="3"/>
            </p:cNvCxnSpPr>
            <p:nvPr/>
          </p:nvCxnSpPr>
          <p:spPr>
            <a:xfrm flipV="1">
              <a:off x="6111240" y="3342308"/>
              <a:ext cx="1617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Donut 84"/>
          <p:cNvSpPr/>
          <p:nvPr/>
        </p:nvSpPr>
        <p:spPr>
          <a:xfrm rot="20252640">
            <a:off x="5857875" y="5054600"/>
            <a:ext cx="993775" cy="501650"/>
          </a:xfrm>
          <a:prstGeom prst="donut">
            <a:avLst>
              <a:gd name="adj" fmla="val 73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2965450" y="688975"/>
            <a:ext cx="4702175" cy="140335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0" name="Rounded Rectangle 99"/>
          <p:cNvSpPr/>
          <p:nvPr/>
        </p:nvSpPr>
        <p:spPr>
          <a:xfrm>
            <a:off x="893763" y="2346325"/>
            <a:ext cx="6983412" cy="1703388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6342063" y="4516438"/>
            <a:ext cx="1387475" cy="665162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0" name="Rounded Rectangle 89"/>
          <p:cNvSpPr/>
          <p:nvPr/>
        </p:nvSpPr>
        <p:spPr>
          <a:xfrm>
            <a:off x="6140450" y="2349500"/>
            <a:ext cx="1943100" cy="2032000"/>
          </a:xfrm>
          <a:prstGeom prst="roundRect">
            <a:avLst>
              <a:gd name="adj" fmla="val 516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6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6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6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6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600" dirty="0">
                <a:cs typeface="Times New Roman"/>
              </a:rPr>
              <a:t> &lt;Match, Action&gt; 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600" dirty="0">
                <a:cs typeface="Times New Roman"/>
              </a:rPr>
              <a:t> …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600" dirty="0">
                <a:cs typeface="Times New Roman"/>
              </a:rPr>
              <a:t> 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cs typeface="Times New Roman"/>
              </a:rPr>
              <a:t>      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6105525" y="2244725"/>
            <a:ext cx="2005013" cy="2185988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7981" y="2728243"/>
            <a:ext cx="53564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2444750" y="635517"/>
            <a:ext cx="53564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8151152" y="2563063"/>
            <a:ext cx="53564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3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7816402" y="4719935"/>
            <a:ext cx="53564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98357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100" grpId="0" animBg="1"/>
      <p:bldP spid="101" grpId="0" animBg="1"/>
      <p:bldP spid="90" grpId="0" animBg="1"/>
      <p:bldP spid="10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Buffer Size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4275" name="Straight Connector 10"/>
          <p:cNvCxnSpPr>
            <a:cxnSpLocks noChangeShapeType="1"/>
          </p:cNvCxnSpPr>
          <p:nvPr/>
        </p:nvCxnSpPr>
        <p:spPr bwMode="auto">
          <a:xfrm>
            <a:off x="1676400" y="1627872"/>
            <a:ext cx="0" cy="388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76" name="Straight Connector 12"/>
          <p:cNvCxnSpPr>
            <a:cxnSpLocks noChangeShapeType="1"/>
          </p:cNvCxnSpPr>
          <p:nvPr/>
        </p:nvCxnSpPr>
        <p:spPr bwMode="auto">
          <a:xfrm>
            <a:off x="1676400" y="5514072"/>
            <a:ext cx="624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77" name="Straight Connector 17"/>
          <p:cNvCxnSpPr>
            <a:cxnSpLocks noChangeShapeType="1"/>
          </p:cNvCxnSpPr>
          <p:nvPr/>
        </p:nvCxnSpPr>
        <p:spPr bwMode="auto">
          <a:xfrm>
            <a:off x="1676400" y="1856472"/>
            <a:ext cx="6400800" cy="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5427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726347"/>
              </p:ext>
            </p:extLst>
          </p:nvPr>
        </p:nvGraphicFramePr>
        <p:xfrm>
          <a:off x="6988716" y="5152948"/>
          <a:ext cx="1013857" cy="698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name="Equation" r:id="rId4" imgW="571500" imgH="393700" progId="Equation.3">
                  <p:embed/>
                </p:oleObj>
              </mc:Choice>
              <mc:Fallback>
                <p:oleObj name="Equation" r:id="rId4" imgW="571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8716" y="5152948"/>
                        <a:ext cx="1013857" cy="6984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4262557" y="1704074"/>
            <a:ext cx="1017850" cy="4167038"/>
            <a:chOff x="4262557" y="1704074"/>
            <a:chExt cx="1017850" cy="4167038"/>
          </a:xfrm>
        </p:grpSpPr>
        <p:cxnSp>
          <p:nvCxnSpPr>
            <p:cNvPr id="54278" name="Straight Connector 18"/>
            <p:cNvCxnSpPr>
              <a:cxnSpLocks noChangeShapeType="1"/>
            </p:cNvCxnSpPr>
            <p:nvPr/>
          </p:nvCxnSpPr>
          <p:spPr bwMode="auto">
            <a:xfrm flipH="1" flipV="1">
              <a:off x="4739462" y="1704074"/>
              <a:ext cx="3399" cy="379235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54280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4684470"/>
                </p:ext>
              </p:extLst>
            </p:nvPr>
          </p:nvGraphicFramePr>
          <p:xfrm>
            <a:off x="4262557" y="4766636"/>
            <a:ext cx="1017850" cy="11044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25" name="Equation" r:id="rId6" imgW="596900" imgH="647700" progId="Equation.3">
                    <p:embed/>
                  </p:oleObj>
                </mc:Choice>
                <mc:Fallback>
                  <p:oleObj name="Equation" r:id="rId6" imgW="596900" imgH="647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62557" y="4766636"/>
                          <a:ext cx="1017850" cy="11044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4281" name="Straight Connector 24"/>
          <p:cNvCxnSpPr>
            <a:cxnSpLocks noChangeShapeType="1"/>
          </p:cNvCxnSpPr>
          <p:nvPr/>
        </p:nvCxnSpPr>
        <p:spPr bwMode="auto">
          <a:xfrm flipH="1" flipV="1">
            <a:off x="7543800" y="1704073"/>
            <a:ext cx="21300" cy="3809999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88" name="TextBox 34"/>
          <p:cNvSpPr txBox="1">
            <a:spLocks noChangeArrowheads="1"/>
          </p:cNvSpPr>
          <p:nvPr/>
        </p:nvSpPr>
        <p:spPr bwMode="auto">
          <a:xfrm rot="-5400000">
            <a:off x="548758" y="3338723"/>
            <a:ext cx="14964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Throughput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238986" y="6067808"/>
            <a:ext cx="1041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25,000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9638" y="167021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100%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739461" y="1856472"/>
            <a:ext cx="2804339" cy="0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75635" y="1779572"/>
            <a:ext cx="136330" cy="153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134272" y="6067808"/>
            <a:ext cx="8145927" cy="461665"/>
            <a:chOff x="134272" y="6067808"/>
            <a:chExt cx="8145927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6850000" y="6067808"/>
              <a:ext cx="14301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2,500,000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4272" y="6067808"/>
              <a:ext cx="18119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10Gb/s WAN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886319" y="5590272"/>
            <a:ext cx="2167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Number of packets</a:t>
            </a:r>
            <a:endParaRPr lang="en-US" sz="2000" dirty="0"/>
          </a:p>
        </p:txBody>
      </p:sp>
      <p:sp>
        <p:nvSpPr>
          <p:cNvPr id="53" name="Oval 52"/>
          <p:cNvSpPr/>
          <p:nvPr/>
        </p:nvSpPr>
        <p:spPr>
          <a:xfrm>
            <a:off x="4671296" y="1781545"/>
            <a:ext cx="136330" cy="153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4787661" y="1912822"/>
            <a:ext cx="1802423" cy="1662570"/>
            <a:chOff x="3759250" y="1456863"/>
            <a:chExt cx="1802423" cy="1662570"/>
          </a:xfrm>
        </p:grpSpPr>
        <p:sp>
          <p:nvSpPr>
            <p:cNvPr id="40" name="TextBox 39"/>
            <p:cNvSpPr txBox="1"/>
            <p:nvPr/>
          </p:nvSpPr>
          <p:spPr>
            <a:xfrm>
              <a:off x="3924048" y="2196103"/>
              <a:ext cx="1637625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On-chip buffers</a:t>
              </a:r>
            </a:p>
            <a:p>
              <a:r>
                <a:rPr lang="en-US" dirty="0" smtClean="0"/>
                <a:t>Smaller design</a:t>
              </a:r>
            </a:p>
            <a:p>
              <a:r>
                <a:rPr lang="en-US" dirty="0" smtClean="0"/>
                <a:t>Lower power</a:t>
              </a:r>
            </a:p>
          </p:txBody>
        </p:sp>
        <p:cxnSp>
          <p:nvCxnSpPr>
            <p:cNvPr id="42" name="Straight Connector 41"/>
            <p:cNvCxnSpPr>
              <a:endCxn id="53" idx="5"/>
            </p:cNvCxnSpPr>
            <p:nvPr/>
          </p:nvCxnSpPr>
          <p:spPr>
            <a:xfrm flipH="1" flipV="1">
              <a:off x="3759250" y="1456863"/>
              <a:ext cx="807636" cy="73924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103423" y="1910849"/>
            <a:ext cx="3708400" cy="2920576"/>
            <a:chOff x="4103423" y="1910849"/>
            <a:chExt cx="3708400" cy="2920576"/>
          </a:xfrm>
        </p:grpSpPr>
        <p:sp>
          <p:nvSpPr>
            <p:cNvPr id="41" name="Rectangle 40"/>
            <p:cNvSpPr/>
            <p:nvPr/>
          </p:nvSpPr>
          <p:spPr>
            <a:xfrm>
              <a:off x="4103423" y="2634325"/>
              <a:ext cx="3708400" cy="21971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"/>
            <p:cNvSpPr>
              <a:spLocks/>
            </p:cNvSpPr>
            <p:nvPr/>
          </p:nvSpPr>
          <p:spPr bwMode="auto">
            <a:xfrm>
              <a:off x="4628886" y="2989925"/>
              <a:ext cx="2614930" cy="1503362"/>
            </a:xfrm>
            <a:custGeom>
              <a:avLst/>
              <a:gdLst>
                <a:gd name="T0" fmla="*/ 0 w 2976"/>
                <a:gd name="T1" fmla="*/ 0 h 960"/>
                <a:gd name="T2" fmla="*/ 0 w 2976"/>
                <a:gd name="T3" fmla="*/ 960 h 960"/>
                <a:gd name="T4" fmla="*/ 2976 w 2976"/>
                <a:gd name="T5" fmla="*/ 96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76" h="960">
                  <a:moveTo>
                    <a:pt x="0" y="0"/>
                  </a:moveTo>
                  <a:lnTo>
                    <a:pt x="0" y="960"/>
                  </a:lnTo>
                  <a:lnTo>
                    <a:pt x="2976" y="96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6903721" y="4368914"/>
              <a:ext cx="11969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i="1" dirty="0">
                  <a:latin typeface="Times New Roman" charset="0"/>
                </a:rPr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 rot="16200000">
              <a:off x="3712885" y="3452531"/>
              <a:ext cx="1295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Window Size</a:t>
              </a:r>
              <a:endParaRPr lang="en-US" sz="1400" dirty="0"/>
            </a:p>
          </p:txBody>
        </p:sp>
        <p:cxnSp>
          <p:nvCxnSpPr>
            <p:cNvPr id="8" name="Straight Connector 7"/>
            <p:cNvCxnSpPr>
              <a:stCxn id="7" idx="3"/>
              <a:endCxn id="41" idx="0"/>
            </p:cNvCxnSpPr>
            <p:nvPr/>
          </p:nvCxnSpPr>
          <p:spPr>
            <a:xfrm flipH="1">
              <a:off x="5957623" y="1910849"/>
              <a:ext cx="1537977" cy="723476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61"/>
          <p:cNvGrpSpPr>
            <a:grpSpLocks/>
          </p:cNvGrpSpPr>
          <p:nvPr/>
        </p:nvGrpSpPr>
        <p:grpSpPr bwMode="auto">
          <a:xfrm>
            <a:off x="4628886" y="3123546"/>
            <a:ext cx="2614930" cy="752204"/>
            <a:chOff x="1632" y="2832"/>
            <a:chExt cx="2880" cy="432"/>
          </a:xfrm>
        </p:grpSpPr>
        <p:grpSp>
          <p:nvGrpSpPr>
            <p:cNvPr id="47" name="Group 62"/>
            <p:cNvGrpSpPr>
              <a:grpSpLocks/>
            </p:cNvGrpSpPr>
            <p:nvPr/>
          </p:nvGrpSpPr>
          <p:grpSpPr bwMode="auto">
            <a:xfrm>
              <a:off x="1632" y="2832"/>
              <a:ext cx="720" cy="432"/>
              <a:chOff x="1632" y="2832"/>
              <a:chExt cx="720" cy="432"/>
            </a:xfrm>
          </p:grpSpPr>
          <p:sp>
            <p:nvSpPr>
              <p:cNvPr id="61" name="Freeform 63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Line 64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8" name="Group 65"/>
            <p:cNvGrpSpPr>
              <a:grpSpLocks/>
            </p:cNvGrpSpPr>
            <p:nvPr/>
          </p:nvGrpSpPr>
          <p:grpSpPr bwMode="auto">
            <a:xfrm>
              <a:off x="2352" y="2832"/>
              <a:ext cx="720" cy="432"/>
              <a:chOff x="1632" y="2832"/>
              <a:chExt cx="720" cy="432"/>
            </a:xfrm>
          </p:grpSpPr>
          <p:sp>
            <p:nvSpPr>
              <p:cNvPr id="59" name="Freeform 66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Line 67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9" name="Group 68"/>
            <p:cNvGrpSpPr>
              <a:grpSpLocks/>
            </p:cNvGrpSpPr>
            <p:nvPr/>
          </p:nvGrpSpPr>
          <p:grpSpPr bwMode="auto">
            <a:xfrm>
              <a:off x="3072" y="2832"/>
              <a:ext cx="720" cy="432"/>
              <a:chOff x="1632" y="2832"/>
              <a:chExt cx="720" cy="432"/>
            </a:xfrm>
          </p:grpSpPr>
          <p:sp>
            <p:nvSpPr>
              <p:cNvPr id="57" name="Freeform 69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" name="Line 70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0" name="Group 71"/>
            <p:cNvGrpSpPr>
              <a:grpSpLocks/>
            </p:cNvGrpSpPr>
            <p:nvPr/>
          </p:nvGrpSpPr>
          <p:grpSpPr bwMode="auto">
            <a:xfrm>
              <a:off x="3792" y="2832"/>
              <a:ext cx="720" cy="432"/>
              <a:chOff x="1632" y="2832"/>
              <a:chExt cx="720" cy="432"/>
            </a:xfrm>
          </p:grpSpPr>
          <p:sp>
            <p:nvSpPr>
              <p:cNvPr id="55" name="Freeform 72"/>
              <p:cNvSpPr>
                <a:spLocks/>
              </p:cNvSpPr>
              <p:nvPr/>
            </p:nvSpPr>
            <p:spPr bwMode="auto">
              <a:xfrm>
                <a:off x="1632" y="2832"/>
                <a:ext cx="672" cy="432"/>
              </a:xfrm>
              <a:custGeom>
                <a:avLst/>
                <a:gdLst>
                  <a:gd name="T0" fmla="*/ 0 w 480"/>
                  <a:gd name="T1" fmla="*/ 528 h 528"/>
                  <a:gd name="T2" fmla="*/ 144 w 480"/>
                  <a:gd name="T3" fmla="*/ 288 h 528"/>
                  <a:gd name="T4" fmla="*/ 336 w 480"/>
                  <a:gd name="T5" fmla="*/ 96 h 528"/>
                  <a:gd name="T6" fmla="*/ 480 w 480"/>
                  <a:gd name="T7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28">
                    <a:moveTo>
                      <a:pt x="0" y="528"/>
                    </a:moveTo>
                    <a:cubicBezTo>
                      <a:pt x="44" y="444"/>
                      <a:pt x="88" y="360"/>
                      <a:pt x="144" y="288"/>
                    </a:cubicBezTo>
                    <a:cubicBezTo>
                      <a:pt x="200" y="216"/>
                      <a:pt x="280" y="144"/>
                      <a:pt x="336" y="96"/>
                    </a:cubicBezTo>
                    <a:cubicBezTo>
                      <a:pt x="392" y="48"/>
                      <a:pt x="436" y="24"/>
                      <a:pt x="48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" name="Line 73"/>
              <p:cNvSpPr>
                <a:spLocks noChangeShapeType="1"/>
              </p:cNvSpPr>
              <p:nvPr/>
            </p:nvSpPr>
            <p:spPr bwMode="auto">
              <a:xfrm>
                <a:off x="2304" y="2832"/>
                <a:ext cx="48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5950167" y="2841676"/>
            <a:ext cx="953555" cy="1234506"/>
            <a:chOff x="4808512" y="2264325"/>
            <a:chExt cx="1737582" cy="1875875"/>
          </a:xfrm>
        </p:grpSpPr>
        <p:sp>
          <p:nvSpPr>
            <p:cNvPr id="70" name="Rectangle 69"/>
            <p:cNvSpPr/>
            <p:nvPr/>
          </p:nvSpPr>
          <p:spPr>
            <a:xfrm>
              <a:off x="4984749" y="2264325"/>
              <a:ext cx="1561345" cy="1875875"/>
            </a:xfrm>
            <a:prstGeom prst="rect">
              <a:avLst/>
            </a:prstGeom>
            <a:solidFill>
              <a:srgbClr val="FFFFFF">
                <a:alpha val="83000"/>
              </a:srgb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Line 76"/>
            <p:cNvSpPr>
              <a:spLocks noChangeShapeType="1"/>
            </p:cNvSpPr>
            <p:nvPr/>
          </p:nvSpPr>
          <p:spPr bwMode="auto">
            <a:xfrm flipV="1">
              <a:off x="4808512" y="2676524"/>
              <a:ext cx="484161" cy="11113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Line 77"/>
            <p:cNvSpPr>
              <a:spLocks noChangeShapeType="1"/>
            </p:cNvSpPr>
            <p:nvPr/>
          </p:nvSpPr>
          <p:spPr bwMode="auto">
            <a:xfrm>
              <a:off x="4808512" y="3819525"/>
              <a:ext cx="567531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>
              <a:off x="5064073" y="2676525"/>
              <a:ext cx="0" cy="114300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5032323" y="3009900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Buffer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67189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 animBg="1"/>
      <p:bldP spid="5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Three of our projects</a:t>
            </a:r>
            <a:endParaRPr lang="en-US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849438"/>
            <a:ext cx="8229600" cy="4525962"/>
          </a:xfrm>
        </p:spPr>
        <p:txBody>
          <a:bodyPr rtlCol="0">
            <a:normAutofit fontScale="92500" lnSpcReduction="1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600" dirty="0" smtClean="0">
                <a:ea typeface="+mn-ea"/>
                <a:cs typeface="+mn-cs"/>
              </a:rPr>
              <a:t>Static Checking [HSA]</a:t>
            </a:r>
            <a:br>
              <a:rPr lang="en-US" sz="3600" dirty="0" smtClean="0">
                <a:ea typeface="+mn-ea"/>
                <a:cs typeface="+mn-cs"/>
              </a:rPr>
            </a:br>
            <a:r>
              <a:rPr lang="en-US" dirty="0" smtClean="0">
                <a:solidFill>
                  <a:srgbClr val="1F497D"/>
                </a:solidFill>
                <a:ea typeface="+mn-ea"/>
                <a:cs typeface="+mn-cs"/>
              </a:rPr>
              <a:t>“Independently checking correctness”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dirty="0" smtClean="0">
              <a:solidFill>
                <a:srgbClr val="1F497D"/>
              </a:solidFill>
              <a:ea typeface="+mn-ea"/>
              <a:cs typeface="+mn-cs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600" dirty="0" smtClean="0">
                <a:ea typeface="+mn-ea"/>
                <a:cs typeface="+mn-cs"/>
              </a:rPr>
              <a:t>Automatic Testing [ATPG]</a:t>
            </a:r>
            <a:br>
              <a:rPr lang="en-US" sz="3600" dirty="0" smtClean="0">
                <a:ea typeface="+mn-ea"/>
                <a:cs typeface="+mn-cs"/>
              </a:rPr>
            </a:br>
            <a:r>
              <a:rPr lang="en-US" dirty="0" smtClean="0">
                <a:solidFill>
                  <a:srgbClr val="1F497D"/>
                </a:solidFill>
                <a:ea typeface="+mn-ea"/>
                <a:cs typeface="Courier New"/>
              </a:rPr>
              <a:t>“Is the </a:t>
            </a:r>
            <a:r>
              <a:rPr lang="en-US" dirty="0" err="1" smtClean="0">
                <a:solidFill>
                  <a:srgbClr val="1F497D"/>
                </a:solidFill>
                <a:ea typeface="+mn-ea"/>
                <a:cs typeface="Courier New"/>
              </a:rPr>
              <a:t>datapath</a:t>
            </a:r>
            <a:r>
              <a:rPr lang="en-US" dirty="0" smtClean="0">
                <a:solidFill>
                  <a:srgbClr val="1F497D"/>
                </a:solidFill>
                <a:ea typeface="+mn-ea"/>
                <a:cs typeface="Courier New"/>
              </a:rPr>
              <a:t> behaving correctly?”</a:t>
            </a:r>
            <a:endParaRPr lang="en-US" dirty="0" smtClean="0">
              <a:ea typeface="+mn-ea"/>
              <a:cs typeface="+mn-cs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3600" dirty="0" smtClean="0">
              <a:ea typeface="+mn-ea"/>
              <a:cs typeface="+mn-cs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600" dirty="0" smtClean="0">
                <a:ea typeface="+mn-ea"/>
                <a:cs typeface="+mn-cs"/>
              </a:rPr>
              <a:t>Interactive Debugging [</a:t>
            </a:r>
            <a:r>
              <a:rPr lang="en-US" sz="3600" dirty="0" err="1" smtClean="0">
                <a:ea typeface="+mn-ea"/>
                <a:cs typeface="+mn-cs"/>
              </a:rPr>
              <a:t>ndb</a:t>
            </a:r>
            <a:r>
              <a:rPr lang="en-US" sz="3600" dirty="0" smtClean="0">
                <a:ea typeface="+mn-ea"/>
                <a:cs typeface="+mn-cs"/>
              </a:rPr>
              <a:t>]</a:t>
            </a:r>
            <a:r>
              <a:rPr lang="en-US" dirty="0" smtClean="0">
                <a:ea typeface="+mn-ea"/>
                <a:cs typeface="+mn-cs"/>
              </a:rPr>
              <a:t/>
            </a:r>
            <a:br>
              <a:rPr lang="en-US" dirty="0" smtClean="0">
                <a:ea typeface="+mn-ea"/>
                <a:cs typeface="+mn-cs"/>
              </a:rPr>
            </a:br>
            <a:r>
              <a:rPr lang="en-US" dirty="0" smtClean="0">
                <a:solidFill>
                  <a:srgbClr val="1F497D"/>
                </a:solidFill>
                <a:ea typeface="+mn-ea"/>
                <a:cs typeface="Courier New"/>
              </a:rPr>
              <a:t>“Finding bugs, and their root cause, </a:t>
            </a:r>
            <a:br>
              <a:rPr lang="en-US" dirty="0" smtClean="0">
                <a:solidFill>
                  <a:srgbClr val="1F497D"/>
                </a:solidFill>
                <a:ea typeface="+mn-ea"/>
                <a:cs typeface="Courier New"/>
              </a:rPr>
            </a:br>
            <a:r>
              <a:rPr lang="en-US" dirty="0" smtClean="0">
                <a:solidFill>
                  <a:srgbClr val="1F497D"/>
                </a:solidFill>
                <a:ea typeface="+mn-ea"/>
                <a:cs typeface="Courier New"/>
              </a:rPr>
              <a:t>in an operational network”</a:t>
            </a: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6194" y="1581866"/>
            <a:ext cx="8500606" cy="1470466"/>
          </a:xfrm>
          <a:prstGeom prst="roundRect">
            <a:avLst/>
          </a:prstGeom>
          <a:noFill/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69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889125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700" dirty="0" smtClean="0">
                <a:ea typeface="+mj-ea"/>
                <a:cs typeface="+mj-cs"/>
              </a:rPr>
              <a:t>1. Static checking</a:t>
            </a: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4000" dirty="0" smtClean="0">
                <a:solidFill>
                  <a:srgbClr val="1F497D"/>
                </a:solidFill>
                <a:ea typeface="+mj-ea"/>
                <a:cs typeface="Courier New"/>
              </a:rPr>
              <a:t>Independently checking correctness</a:t>
            </a:r>
            <a:endParaRPr lang="en-US" dirty="0" smtClean="0">
              <a:solidFill>
                <a:srgbClr val="1F497D"/>
              </a:solidFill>
              <a:ea typeface="+mj-ea"/>
              <a:cs typeface="Courier New"/>
            </a:endParaRPr>
          </a:p>
        </p:txBody>
      </p:sp>
      <p:pic>
        <p:nvPicPr>
          <p:cNvPr id="43010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4535" r="16798" b="17094"/>
          <a:stretch>
            <a:fillRect/>
          </a:stretch>
        </p:blipFill>
        <p:spPr bwMode="auto">
          <a:xfrm>
            <a:off x="5283200" y="3624263"/>
            <a:ext cx="18542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 t="13808" r="16447" b="21375"/>
          <a:stretch>
            <a:fillRect/>
          </a:stretch>
        </p:blipFill>
        <p:spPr bwMode="auto">
          <a:xfrm>
            <a:off x="2108200" y="3667125"/>
            <a:ext cx="233045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b="4396"/>
          <a:stretch>
            <a:fillRect/>
          </a:stretch>
        </p:blipFill>
        <p:spPr bwMode="auto">
          <a:xfrm>
            <a:off x="3767138" y="3713163"/>
            <a:ext cx="192405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273300" y="5561013"/>
            <a:ext cx="4933950" cy="102076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014" name="TextBox 10"/>
          <p:cNvSpPr txBox="1">
            <a:spLocks noChangeArrowheads="1"/>
          </p:cNvSpPr>
          <p:nvPr/>
        </p:nvSpPr>
        <p:spPr bwMode="auto">
          <a:xfrm>
            <a:off x="2552700" y="5568950"/>
            <a:ext cx="1090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Peyman </a:t>
            </a:r>
          </a:p>
          <a:p>
            <a:pPr algn="ctr" eaLnBrk="1" hangingPunct="1"/>
            <a:r>
              <a:rPr lang="en-US" sz="1800"/>
              <a:t>Kazemian</a:t>
            </a:r>
          </a:p>
          <a:p>
            <a:pPr algn="ctr" eaLnBrk="1" hangingPunct="1"/>
            <a:endParaRPr lang="en-US" sz="1800"/>
          </a:p>
        </p:txBody>
      </p:sp>
      <p:sp>
        <p:nvSpPr>
          <p:cNvPr id="43015" name="TextBox 11"/>
          <p:cNvSpPr txBox="1">
            <a:spLocks noChangeArrowheads="1"/>
          </p:cNvSpPr>
          <p:nvPr/>
        </p:nvSpPr>
        <p:spPr bwMode="auto">
          <a:xfrm>
            <a:off x="4341813" y="5554663"/>
            <a:ext cx="8905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Hongyi </a:t>
            </a:r>
          </a:p>
          <a:p>
            <a:pPr algn="ctr" eaLnBrk="1" hangingPunct="1"/>
            <a:r>
              <a:rPr lang="en-US" sz="1800"/>
              <a:t>‘James’ </a:t>
            </a:r>
          </a:p>
          <a:p>
            <a:pPr algn="ctr" eaLnBrk="1" hangingPunct="1"/>
            <a:r>
              <a:rPr lang="en-US" sz="1800"/>
              <a:t>Zeng</a:t>
            </a:r>
          </a:p>
          <a:p>
            <a:pPr algn="ctr" eaLnBrk="1" hangingPunct="1"/>
            <a:endParaRPr lang="en-US" sz="1800"/>
          </a:p>
        </p:txBody>
      </p:sp>
      <p:sp>
        <p:nvSpPr>
          <p:cNvPr id="43016" name="TextBox 12"/>
          <p:cNvSpPr txBox="1">
            <a:spLocks noChangeArrowheads="1"/>
          </p:cNvSpPr>
          <p:nvPr/>
        </p:nvSpPr>
        <p:spPr bwMode="auto">
          <a:xfrm>
            <a:off x="5626100" y="5472113"/>
            <a:ext cx="1055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George</a:t>
            </a:r>
          </a:p>
          <a:p>
            <a:pPr algn="ctr" eaLnBrk="1" hangingPunct="1"/>
            <a:r>
              <a:rPr lang="en-US" sz="1800"/>
              <a:t>Varghese</a:t>
            </a:r>
          </a:p>
          <a:p>
            <a:pPr algn="ctr" eaLnBrk="1" hangingPunct="1"/>
            <a:r>
              <a:rPr lang="en-US" sz="1800"/>
              <a:t>(UCSD)</a:t>
            </a:r>
          </a:p>
          <a:p>
            <a:pPr algn="ctr" eaLnBrk="1" hangingPunct="1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25314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Motivations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900" dirty="0">
                <a:latin typeface="+mj-lt"/>
              </a:rPr>
              <a:t>In today’s networks, simple questions are hard to answer</a:t>
            </a:r>
            <a:r>
              <a:rPr lang="en-US" sz="2900" dirty="0" smtClean="0">
                <a:latin typeface="+mj-lt"/>
              </a:rPr>
              <a:t>:</a:t>
            </a:r>
            <a:endParaRPr lang="en-US" dirty="0">
              <a:latin typeface="+mj-lt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500" dirty="0">
                <a:latin typeface="+mj-lt"/>
              </a:rPr>
              <a:t>Can host A talk to host B?	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500" dirty="0">
                <a:latin typeface="+mj-lt"/>
              </a:rPr>
              <a:t>What are all the packet headers from A that can reach B?	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500" dirty="0">
                <a:latin typeface="+mj-lt"/>
              </a:rPr>
              <a:t>Are there any loops in the network?	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500" dirty="0">
                <a:latin typeface="+mj-lt"/>
              </a:rPr>
              <a:t>Is </a:t>
            </a:r>
            <a:r>
              <a:rPr lang="en-US" sz="2500" dirty="0" smtClean="0">
                <a:latin typeface="+mj-lt"/>
              </a:rPr>
              <a:t>Group X provably isolated </a:t>
            </a:r>
            <a:r>
              <a:rPr lang="en-US" sz="2500" dirty="0">
                <a:latin typeface="+mj-lt"/>
              </a:rPr>
              <a:t>from </a:t>
            </a:r>
            <a:r>
              <a:rPr lang="en-US" sz="2500" dirty="0" smtClean="0">
                <a:latin typeface="+mj-lt"/>
              </a:rPr>
              <a:t>Group Y</a:t>
            </a:r>
            <a:r>
              <a:rPr lang="en-US" sz="2500" dirty="0">
                <a:latin typeface="+mj-lt"/>
              </a:rPr>
              <a:t>?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500" dirty="0">
                <a:latin typeface="+mj-lt"/>
              </a:rPr>
              <a:t>What </a:t>
            </a:r>
            <a:r>
              <a:rPr lang="en-US" sz="2500" dirty="0" smtClean="0">
                <a:latin typeface="+mj-lt"/>
              </a:rPr>
              <a:t>happens </a:t>
            </a:r>
            <a:r>
              <a:rPr lang="en-US" sz="2500" dirty="0">
                <a:latin typeface="+mj-lt"/>
              </a:rPr>
              <a:t>if I remove </a:t>
            </a:r>
            <a:r>
              <a:rPr lang="en-US" sz="2500" dirty="0" smtClean="0">
                <a:latin typeface="+mj-lt"/>
              </a:rPr>
              <a:t>a line </a:t>
            </a:r>
            <a:r>
              <a:rPr lang="en-US" sz="2500" dirty="0">
                <a:latin typeface="+mj-lt"/>
              </a:rPr>
              <a:t>in the </a:t>
            </a:r>
            <a:r>
              <a:rPr lang="en-US" sz="2500" dirty="0" err="1">
                <a:latin typeface="+mj-lt"/>
              </a:rPr>
              <a:t>config</a:t>
            </a:r>
            <a:r>
              <a:rPr lang="en-US" sz="2500" dirty="0">
                <a:latin typeface="+mj-lt"/>
              </a:rPr>
              <a:t> file?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5BA57E1-3D4B-E34A-BAC8-C52F5DB1AF43}" type="slidenum">
              <a:rPr lang="en-US" sz="1400">
                <a:solidFill>
                  <a:srgbClr val="FFFFFF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40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4192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31"/>
          <p:cNvSpPr>
            <a:spLocks noGrp="1"/>
          </p:cNvSpPr>
          <p:nvPr>
            <p:ph type="title"/>
          </p:nvPr>
        </p:nvSpPr>
        <p:spPr>
          <a:xfrm>
            <a:off x="457200" y="-153988"/>
            <a:ext cx="8229600" cy="1143001"/>
          </a:xfrm>
        </p:spPr>
        <p:txBody>
          <a:bodyPr/>
          <a:lstStyle/>
          <a:p>
            <a:pPr eaLnBrk="1" hangingPunct="1"/>
            <a:r>
              <a:rPr lang="en-US" sz="4000">
                <a:latin typeface="Calibri" charset="0"/>
              </a:rPr>
              <a:t>Software Defined Network (SDN)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1624013" y="4678363"/>
            <a:ext cx="1393825" cy="11223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>
            <a:off x="3194050" y="4562475"/>
            <a:ext cx="1106488" cy="738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flipV="1">
            <a:off x="3281363" y="5800725"/>
            <a:ext cx="1285875" cy="742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1095375" y="6278563"/>
            <a:ext cx="1400175" cy="265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flipV="1">
            <a:off x="4938713" y="5056188"/>
            <a:ext cx="1198562" cy="4968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 bwMode="auto">
          <a:xfrm>
            <a:off x="1042988" y="3649663"/>
            <a:ext cx="0" cy="20574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064" name="TextBox 44"/>
          <p:cNvSpPr txBox="1">
            <a:spLocks noChangeArrowheads="1"/>
          </p:cNvSpPr>
          <p:nvPr/>
        </p:nvSpPr>
        <p:spPr bwMode="auto">
          <a:xfrm>
            <a:off x="2994025" y="3059113"/>
            <a:ext cx="2338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Global Network View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684212" y="2438399"/>
            <a:ext cx="5902727" cy="49203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+mj-lt"/>
              </a:rPr>
              <a:t>Network Virtualization</a:t>
            </a:r>
          </a:p>
        </p:txBody>
      </p:sp>
      <p:cxnSp>
        <p:nvCxnSpPr>
          <p:cNvPr id="135" name="Straight Connector 134"/>
          <p:cNvCxnSpPr/>
          <p:nvPr/>
        </p:nvCxnSpPr>
        <p:spPr bwMode="auto">
          <a:xfrm>
            <a:off x="2767013" y="3649663"/>
            <a:ext cx="0" cy="9906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 bwMode="auto">
          <a:xfrm>
            <a:off x="4589463" y="3733800"/>
            <a:ext cx="0" cy="17526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 bwMode="auto">
          <a:xfrm>
            <a:off x="6265863" y="3810000"/>
            <a:ext cx="0" cy="9906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476250" y="5608638"/>
            <a:ext cx="1147763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2306638" y="6111875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3994150" y="5273675"/>
            <a:ext cx="1147763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5651500" y="4511675"/>
            <a:ext cx="1147763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45075" name="TextBox 44"/>
          <p:cNvSpPr txBox="1">
            <a:spLocks noChangeArrowheads="1"/>
          </p:cNvSpPr>
          <p:nvPr/>
        </p:nvSpPr>
        <p:spPr bwMode="auto">
          <a:xfrm>
            <a:off x="2952750" y="2057400"/>
            <a:ext cx="2532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Abstract Network View</a:t>
            </a:r>
          </a:p>
        </p:txBody>
      </p:sp>
      <p:grpSp>
        <p:nvGrpSpPr>
          <p:cNvPr id="45076" name="Group 27"/>
          <p:cNvGrpSpPr>
            <a:grpSpLocks/>
          </p:cNvGrpSpPr>
          <p:nvPr/>
        </p:nvGrpSpPr>
        <p:grpSpPr bwMode="auto">
          <a:xfrm>
            <a:off x="684213" y="1471613"/>
            <a:ext cx="1752600" cy="644525"/>
            <a:chOff x="1066800" y="1108169"/>
            <a:chExt cx="1752600" cy="644431"/>
          </a:xfrm>
        </p:grpSpPr>
        <p:sp>
          <p:nvSpPr>
            <p:cNvPr id="81" name="Rounded Rectangle 80"/>
            <p:cNvSpPr/>
            <p:nvPr/>
          </p:nvSpPr>
          <p:spPr>
            <a:xfrm>
              <a:off x="1066800" y="1108169"/>
              <a:ext cx="1752600" cy="644431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4" name="Group 24"/>
            <p:cNvGrpSpPr/>
            <p:nvPr/>
          </p:nvGrpSpPr>
          <p:grpSpPr>
            <a:xfrm>
              <a:off x="2133600" y="1219200"/>
              <a:ext cx="609600" cy="457200"/>
              <a:chOff x="2057400" y="1219200"/>
              <a:chExt cx="609600" cy="457200"/>
            </a:xfrm>
            <a:effectLst>
              <a:outerShdw blurRad="50800" dist="50800" dir="12780000" algn="tl" rotWithShape="0">
                <a:srgbClr val="000000">
                  <a:alpha val="57000"/>
                </a:srgbClr>
              </a:outerShdw>
            </a:effectLst>
          </p:grpSpPr>
          <p:sp>
            <p:nvSpPr>
              <p:cNvPr id="56" name="Oval 55"/>
              <p:cNvSpPr/>
              <p:nvPr/>
            </p:nvSpPr>
            <p:spPr bwMode="auto">
              <a:xfrm>
                <a:off x="2286000" y="1371600"/>
                <a:ext cx="167627" cy="166255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66" name="Straight Connector 65"/>
              <p:cNvCxnSpPr>
                <a:stCxn id="56" idx="7"/>
              </p:cNvCxnSpPr>
              <p:nvPr/>
            </p:nvCxnSpPr>
            <p:spPr bwMode="auto">
              <a:xfrm flipV="1">
                <a:off x="2429079" y="1219200"/>
                <a:ext cx="161721" cy="176747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>
                <a:endCxn id="56" idx="3"/>
              </p:cNvCxnSpPr>
              <p:nvPr/>
            </p:nvCxnSpPr>
            <p:spPr bwMode="auto">
              <a:xfrm flipV="1">
                <a:off x="2133600" y="1513508"/>
                <a:ext cx="176948" cy="162892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>
                <a:stCxn id="56" idx="5"/>
              </p:cNvCxnSpPr>
              <p:nvPr/>
            </p:nvCxnSpPr>
            <p:spPr bwMode="auto">
              <a:xfrm>
                <a:off x="2429079" y="1513508"/>
                <a:ext cx="161721" cy="162892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>
                <a:stCxn id="56" idx="1"/>
              </p:cNvCxnSpPr>
              <p:nvPr/>
            </p:nvCxnSpPr>
            <p:spPr bwMode="auto">
              <a:xfrm flipH="1" flipV="1">
                <a:off x="2133600" y="1219200"/>
                <a:ext cx="176948" cy="176747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>
                <a:stCxn id="56" idx="2"/>
              </p:cNvCxnSpPr>
              <p:nvPr/>
            </p:nvCxnSpPr>
            <p:spPr bwMode="auto">
              <a:xfrm flipH="1" flipV="1">
                <a:off x="2057400" y="1447800"/>
                <a:ext cx="228600" cy="6928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>
                <a:endCxn id="56" idx="6"/>
              </p:cNvCxnSpPr>
              <p:nvPr/>
            </p:nvCxnSpPr>
            <p:spPr bwMode="auto">
              <a:xfrm flipH="1">
                <a:off x="2453627" y="1447800"/>
                <a:ext cx="213373" cy="6928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120" name="TextBox 23"/>
            <p:cNvSpPr txBox="1">
              <a:spLocks noChangeArrowheads="1"/>
            </p:cNvSpPr>
            <p:nvPr/>
          </p:nvSpPr>
          <p:spPr bwMode="auto">
            <a:xfrm>
              <a:off x="1094539" y="1153180"/>
              <a:ext cx="962861" cy="523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400">
                  <a:latin typeface="Arial" charset="0"/>
                </a:rPr>
                <a:t>Control</a:t>
              </a:r>
            </a:p>
            <a:p>
              <a:pPr algn="r" eaLnBrk="1" hangingPunct="1"/>
              <a:r>
                <a:rPr lang="en-US" sz="1400">
                  <a:latin typeface="Arial" charset="0"/>
                </a:rPr>
                <a:t>Programs</a:t>
              </a:r>
            </a:p>
          </p:txBody>
        </p:sp>
      </p:grpSp>
      <p:grpSp>
        <p:nvGrpSpPr>
          <p:cNvPr id="45077" name="Group 26"/>
          <p:cNvGrpSpPr>
            <a:grpSpLocks/>
          </p:cNvGrpSpPr>
          <p:nvPr/>
        </p:nvGrpSpPr>
        <p:grpSpPr bwMode="auto">
          <a:xfrm>
            <a:off x="2667000" y="1471613"/>
            <a:ext cx="1781175" cy="644525"/>
            <a:chOff x="3325060" y="1066800"/>
            <a:chExt cx="1780339" cy="644431"/>
          </a:xfrm>
        </p:grpSpPr>
        <p:sp>
          <p:nvSpPr>
            <p:cNvPr id="82" name="Rounded Rectangle 81"/>
            <p:cNvSpPr/>
            <p:nvPr/>
          </p:nvSpPr>
          <p:spPr>
            <a:xfrm>
              <a:off x="3325060" y="1066800"/>
              <a:ext cx="1780339" cy="644431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5114" name="TextBox 92"/>
            <p:cNvSpPr txBox="1">
              <a:spLocks noChangeArrowheads="1"/>
            </p:cNvSpPr>
            <p:nvPr/>
          </p:nvSpPr>
          <p:spPr bwMode="auto">
            <a:xfrm>
              <a:off x="3353252" y="1111811"/>
              <a:ext cx="962409" cy="523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400">
                  <a:latin typeface="Arial" charset="0"/>
                </a:rPr>
                <a:t>Control</a:t>
              </a:r>
            </a:p>
            <a:p>
              <a:pPr algn="r" eaLnBrk="1" hangingPunct="1"/>
              <a:r>
                <a:rPr lang="en-US" sz="1400">
                  <a:latin typeface="Arial" charset="0"/>
                </a:rPr>
                <a:t>Programs</a:t>
              </a:r>
            </a:p>
          </p:txBody>
        </p:sp>
        <p:grpSp>
          <p:nvGrpSpPr>
            <p:cNvPr id="7" name="Group 64"/>
            <p:cNvGrpSpPr/>
            <p:nvPr/>
          </p:nvGrpSpPr>
          <p:grpSpPr bwMode="auto">
            <a:xfrm>
              <a:off x="4343400" y="1066800"/>
              <a:ext cx="558756" cy="609600"/>
              <a:chOff x="7848600" y="1752600"/>
              <a:chExt cx="762000" cy="838200"/>
            </a:xfrm>
            <a:solidFill>
              <a:schemeClr val="bg1"/>
            </a:solidFill>
          </p:grpSpPr>
          <p:sp>
            <p:nvSpPr>
              <p:cNvPr id="53" name="Oval 52"/>
              <p:cNvSpPr/>
              <p:nvPr/>
            </p:nvSpPr>
            <p:spPr>
              <a:xfrm>
                <a:off x="8001000" y="1981200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8382000" y="1752600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7848600" y="2362200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61" name="Straight Connector 60"/>
              <p:cNvCxnSpPr>
                <a:stCxn id="53" idx="7"/>
                <a:endCxn id="54" idx="3"/>
              </p:cNvCxnSpPr>
              <p:nvPr/>
            </p:nvCxnSpPr>
            <p:spPr>
              <a:xfrm rot="5400000" flipH="1" flipV="1">
                <a:off x="8272322" y="1871522"/>
                <a:ext cx="66956" cy="219356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>
                <a:stCxn id="60" idx="0"/>
                <a:endCxn id="53" idx="3"/>
              </p:cNvCxnSpPr>
              <p:nvPr/>
            </p:nvCxnSpPr>
            <p:spPr>
              <a:xfrm rot="5400000" flipH="1" flipV="1">
                <a:off x="7905750" y="2233472"/>
                <a:ext cx="185878" cy="71578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>
                <a:stCxn id="60" idx="7"/>
                <a:endCxn id="54" idx="4"/>
              </p:cNvCxnSpPr>
              <p:nvPr/>
            </p:nvCxnSpPr>
            <p:spPr>
              <a:xfrm rot="5400000" flipH="1" flipV="1">
                <a:off x="8062772" y="1962150"/>
                <a:ext cx="414478" cy="452578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078" name="Group 25"/>
          <p:cNvGrpSpPr>
            <a:grpSpLocks/>
          </p:cNvGrpSpPr>
          <p:nvPr/>
        </p:nvGrpSpPr>
        <p:grpSpPr bwMode="auto">
          <a:xfrm>
            <a:off x="4678363" y="1457325"/>
            <a:ext cx="1905000" cy="644525"/>
            <a:chOff x="5410200" y="1066800"/>
            <a:chExt cx="1905000" cy="644431"/>
          </a:xfrm>
        </p:grpSpPr>
        <p:sp>
          <p:nvSpPr>
            <p:cNvPr id="95" name="Rounded Rectangle 94"/>
            <p:cNvSpPr/>
            <p:nvPr/>
          </p:nvSpPr>
          <p:spPr>
            <a:xfrm>
              <a:off x="5410200" y="1066800"/>
              <a:ext cx="1905000" cy="644431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5109" name="TextBox 95"/>
            <p:cNvSpPr txBox="1">
              <a:spLocks noChangeArrowheads="1"/>
            </p:cNvSpPr>
            <p:nvPr/>
          </p:nvSpPr>
          <p:spPr bwMode="auto">
            <a:xfrm>
              <a:off x="5437939" y="1111811"/>
              <a:ext cx="9628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400">
                  <a:latin typeface="Arial" charset="0"/>
                </a:rPr>
                <a:t>Control</a:t>
              </a:r>
            </a:p>
            <a:p>
              <a:pPr algn="r" eaLnBrk="1" hangingPunct="1"/>
              <a:r>
                <a:rPr lang="en-US" sz="1400">
                  <a:latin typeface="Arial" charset="0"/>
                </a:rPr>
                <a:t>Programs</a:t>
              </a:r>
            </a:p>
          </p:txBody>
        </p:sp>
        <p:grpSp>
          <p:nvGrpSpPr>
            <p:cNvPr id="9" name="Group 64"/>
            <p:cNvGrpSpPr/>
            <p:nvPr/>
          </p:nvGrpSpPr>
          <p:grpSpPr bwMode="auto">
            <a:xfrm>
              <a:off x="6400866" y="1212273"/>
              <a:ext cx="838134" cy="387927"/>
              <a:chOff x="7848600" y="2057400"/>
              <a:chExt cx="1143000" cy="533400"/>
            </a:xfrm>
            <a:solidFill>
              <a:schemeClr val="bg1"/>
            </a:solidFill>
          </p:grpSpPr>
          <p:sp>
            <p:nvSpPr>
              <p:cNvPr id="77" name="Oval 76"/>
              <p:cNvSpPr/>
              <p:nvPr/>
            </p:nvSpPr>
            <p:spPr>
              <a:xfrm>
                <a:off x="8382000" y="2362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8763000" y="20574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7848600" y="2362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84" name="Straight Connector 83"/>
              <p:cNvCxnSpPr>
                <a:stCxn id="80" idx="5"/>
                <a:endCxn id="77" idx="3"/>
              </p:cNvCxnSpPr>
              <p:nvPr/>
            </p:nvCxnSpPr>
            <p:spPr>
              <a:xfrm rot="16200000" flipH="1">
                <a:off x="8229600" y="2371444"/>
                <a:ext cx="1588" cy="371756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>
                <a:stCxn id="77" idx="6"/>
                <a:endCxn id="78" idx="3"/>
              </p:cNvCxnSpPr>
              <p:nvPr/>
            </p:nvCxnSpPr>
            <p:spPr>
              <a:xfrm flipV="1">
                <a:off x="8610600" y="2252522"/>
                <a:ext cx="185878" cy="223978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2178050" y="4176713"/>
            <a:ext cx="1147763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684212" y="3505200"/>
            <a:ext cx="5877595" cy="437554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+mj-lt"/>
              </a:rPr>
              <a:t>Network OS</a:t>
            </a:r>
          </a:p>
        </p:txBody>
      </p:sp>
      <p:grpSp>
        <p:nvGrpSpPr>
          <p:cNvPr id="10" name="Group 1"/>
          <p:cNvGrpSpPr/>
          <p:nvPr/>
        </p:nvGrpSpPr>
        <p:grpSpPr>
          <a:xfrm>
            <a:off x="5408612" y="2971800"/>
            <a:ext cx="1158240" cy="547255"/>
            <a:chOff x="5257800" y="3124200"/>
            <a:chExt cx="1158240" cy="547255"/>
          </a:xfrm>
          <a:effectLst>
            <a:outerShdw blurRad="50800" dist="50800" dir="10260000" algn="tl" rotWithShape="0">
              <a:srgbClr val="000000">
                <a:alpha val="54000"/>
              </a:srgbClr>
            </a:outerShdw>
          </a:effectLst>
        </p:grpSpPr>
        <p:sp>
          <p:nvSpPr>
            <p:cNvPr id="33" name="Oval 32"/>
            <p:cNvSpPr/>
            <p:nvPr/>
          </p:nvSpPr>
          <p:spPr>
            <a:xfrm>
              <a:off x="5257800" y="33528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562600" y="31242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943600" y="33528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248400" y="32004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638800" y="35052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7" name="Straight Connector 46"/>
            <p:cNvCxnSpPr>
              <a:stCxn id="33" idx="7"/>
              <a:endCxn id="40" idx="3"/>
            </p:cNvCxnSpPr>
            <p:nvPr/>
          </p:nvCxnSpPr>
          <p:spPr>
            <a:xfrm flipV="1">
              <a:off x="5400890" y="3266108"/>
              <a:ext cx="186260" cy="111039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3" idx="2"/>
              <a:endCxn id="33" idx="5"/>
            </p:cNvCxnSpPr>
            <p:nvPr/>
          </p:nvCxnSpPr>
          <p:spPr>
            <a:xfrm flipH="1" flipV="1">
              <a:off x="5400890" y="3494708"/>
              <a:ext cx="2379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1" idx="1"/>
              <a:endCxn id="40" idx="5"/>
            </p:cNvCxnSpPr>
            <p:nvPr/>
          </p:nvCxnSpPr>
          <p:spPr>
            <a:xfrm flipH="1" flipV="1">
              <a:off x="5705690" y="3266108"/>
              <a:ext cx="262460" cy="111039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43" idx="6"/>
              <a:endCxn id="41" idx="3"/>
            </p:cNvCxnSpPr>
            <p:nvPr/>
          </p:nvCxnSpPr>
          <p:spPr>
            <a:xfrm flipV="1">
              <a:off x="5806440" y="3494708"/>
              <a:ext cx="1617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41" idx="6"/>
              <a:endCxn id="42" idx="3"/>
            </p:cNvCxnSpPr>
            <p:nvPr/>
          </p:nvCxnSpPr>
          <p:spPr>
            <a:xfrm flipV="1">
              <a:off x="6111240" y="3342308"/>
              <a:ext cx="1617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76200" y="3810000"/>
            <a:ext cx="5753100" cy="2447925"/>
            <a:chOff x="75822" y="3810000"/>
            <a:chExt cx="5753856" cy="2448185"/>
          </a:xfrm>
        </p:grpSpPr>
        <p:sp>
          <p:nvSpPr>
            <p:cNvPr id="73" name="Rounded Rectangle 72"/>
            <p:cNvSpPr/>
            <p:nvPr/>
          </p:nvSpPr>
          <p:spPr>
            <a:xfrm>
              <a:off x="1808013" y="3810000"/>
              <a:ext cx="592215" cy="542983"/>
            </a:xfrm>
            <a:prstGeom prst="roundRect">
              <a:avLst>
                <a:gd name="adj" fmla="val 5163"/>
              </a:avLst>
            </a:prstGeom>
            <a:solidFill>
              <a:schemeClr val="tx1"/>
            </a:solidFill>
            <a:ln>
              <a:solidFill>
                <a:srgbClr val="FFFFFF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 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" dirty="0">
                  <a:cs typeface="Times New Roman"/>
                </a:rPr>
                <a:t>      </a:t>
              </a: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75822" y="5215087"/>
              <a:ext cx="593803" cy="542983"/>
            </a:xfrm>
            <a:prstGeom prst="roundRect">
              <a:avLst>
                <a:gd name="adj" fmla="val 5163"/>
              </a:avLst>
            </a:prstGeom>
            <a:solidFill>
              <a:schemeClr val="tx1"/>
            </a:solidFill>
            <a:ln>
              <a:solidFill>
                <a:srgbClr val="FFFFFF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 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" dirty="0">
                  <a:cs typeface="Times New Roman"/>
                </a:rPr>
                <a:t>      </a:t>
              </a: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3657693" y="4902316"/>
              <a:ext cx="593803" cy="542983"/>
            </a:xfrm>
            <a:prstGeom prst="roundRect">
              <a:avLst>
                <a:gd name="adj" fmla="val 5163"/>
              </a:avLst>
            </a:prstGeom>
            <a:solidFill>
              <a:schemeClr val="tx1"/>
            </a:solidFill>
            <a:ln>
              <a:solidFill>
                <a:srgbClr val="FFFFFF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 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" dirty="0">
                  <a:cs typeface="Times New Roman"/>
                </a:rPr>
                <a:t>      </a:t>
              </a: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1920739" y="5715202"/>
              <a:ext cx="593803" cy="542983"/>
            </a:xfrm>
            <a:prstGeom prst="roundRect">
              <a:avLst>
                <a:gd name="adj" fmla="val 5163"/>
              </a:avLst>
            </a:prstGeom>
            <a:solidFill>
              <a:schemeClr val="tx1"/>
            </a:solidFill>
            <a:ln>
              <a:solidFill>
                <a:srgbClr val="FFFFFF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 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" dirty="0">
                  <a:cs typeface="Times New Roman"/>
                </a:rPr>
                <a:t>      </a:t>
              </a: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5235875" y="4100544"/>
              <a:ext cx="593803" cy="542983"/>
            </a:xfrm>
            <a:prstGeom prst="roundRect">
              <a:avLst>
                <a:gd name="adj" fmla="val 5163"/>
              </a:avLst>
            </a:prstGeom>
            <a:solidFill>
              <a:schemeClr val="tx1"/>
            </a:solidFill>
            <a:ln>
              <a:solidFill>
                <a:srgbClr val="FFFFFF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 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" dirty="0">
                  <a:cs typeface="Times New Roman"/>
                </a:rPr>
                <a:t>      </a:t>
              </a:r>
            </a:p>
          </p:txBody>
        </p:sp>
      </p:grpSp>
      <p:sp>
        <p:nvSpPr>
          <p:cNvPr id="115" name="Rounded Rectangle 114"/>
          <p:cNvSpPr/>
          <p:nvPr/>
        </p:nvSpPr>
        <p:spPr>
          <a:xfrm>
            <a:off x="7113588" y="3963988"/>
            <a:ext cx="592137" cy="542925"/>
          </a:xfrm>
          <a:prstGeom prst="roundRect">
            <a:avLst>
              <a:gd name="adj" fmla="val 5163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3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300" dirty="0">
                <a:cs typeface="Times New Roman"/>
              </a:rPr>
              <a:t> &lt;Match, Action&gt; 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300" dirty="0">
                <a:cs typeface="Times New Roman"/>
              </a:rPr>
              <a:t> …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300" dirty="0">
                <a:cs typeface="Times New Roman"/>
              </a:rPr>
              <a:t> 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" dirty="0">
                <a:cs typeface="Times New Roman"/>
              </a:rPr>
              <a:t>      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7554913" y="4014788"/>
            <a:ext cx="592137" cy="542925"/>
          </a:xfrm>
          <a:prstGeom prst="roundRect">
            <a:avLst>
              <a:gd name="adj" fmla="val 5163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3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300" dirty="0">
                <a:cs typeface="Times New Roman"/>
              </a:rPr>
              <a:t> &lt;Match, Action&gt; 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300" dirty="0">
                <a:cs typeface="Times New Roman"/>
              </a:rPr>
              <a:t> …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300" dirty="0">
                <a:cs typeface="Times New Roman"/>
              </a:rPr>
              <a:t> 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" dirty="0">
                <a:cs typeface="Times New Roman"/>
              </a:rPr>
              <a:t>      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7994650" y="4065588"/>
            <a:ext cx="593725" cy="542925"/>
          </a:xfrm>
          <a:prstGeom prst="roundRect">
            <a:avLst>
              <a:gd name="adj" fmla="val 5163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3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300" dirty="0">
                <a:cs typeface="Times New Roman"/>
              </a:rPr>
              <a:t> &lt;Match, Action&gt; 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300" dirty="0">
                <a:cs typeface="Times New Roman"/>
              </a:rPr>
              <a:t> …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300" dirty="0">
                <a:cs typeface="Times New Roman"/>
              </a:rPr>
              <a:t> 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" dirty="0">
                <a:cs typeface="Times New Roman"/>
              </a:rPr>
              <a:t>      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8435975" y="4116388"/>
            <a:ext cx="593725" cy="542925"/>
          </a:xfrm>
          <a:prstGeom prst="roundRect">
            <a:avLst>
              <a:gd name="adj" fmla="val 5163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3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300" dirty="0">
                <a:cs typeface="Times New Roman"/>
              </a:rPr>
              <a:t> &lt;Match, Action&gt; 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300" dirty="0">
                <a:cs typeface="Times New Roman"/>
              </a:rPr>
              <a:t> …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300" dirty="0">
                <a:cs typeface="Times New Roman"/>
              </a:rPr>
              <a:t> 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" dirty="0">
                <a:cs typeface="Times New Roman"/>
              </a:rPr>
              <a:t>      </a:t>
            </a:r>
          </a:p>
        </p:txBody>
      </p:sp>
      <p:sp>
        <p:nvSpPr>
          <p:cNvPr id="97" name="Rounded Rectangle 96"/>
          <p:cNvSpPr/>
          <p:nvPr/>
        </p:nvSpPr>
        <p:spPr bwMode="auto">
          <a:xfrm>
            <a:off x="7112952" y="2984500"/>
            <a:ext cx="1905000" cy="9282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</a:rPr>
              <a:t>Static Checker</a:t>
            </a:r>
          </a:p>
        </p:txBody>
      </p:sp>
      <p:grpSp>
        <p:nvGrpSpPr>
          <p:cNvPr id="119" name="Group 118"/>
          <p:cNvGrpSpPr>
            <a:grpSpLocks/>
          </p:cNvGrpSpPr>
          <p:nvPr/>
        </p:nvGrpSpPr>
        <p:grpSpPr bwMode="auto">
          <a:xfrm>
            <a:off x="76200" y="3816350"/>
            <a:ext cx="5753100" cy="2447925"/>
            <a:chOff x="75822" y="3810000"/>
            <a:chExt cx="5753856" cy="2448185"/>
          </a:xfrm>
        </p:grpSpPr>
        <p:sp>
          <p:nvSpPr>
            <p:cNvPr id="120" name="Rounded Rectangle 119"/>
            <p:cNvSpPr/>
            <p:nvPr/>
          </p:nvSpPr>
          <p:spPr>
            <a:xfrm>
              <a:off x="1808013" y="3810000"/>
              <a:ext cx="592215" cy="542983"/>
            </a:xfrm>
            <a:prstGeom prst="roundRect">
              <a:avLst>
                <a:gd name="adj" fmla="val 5163"/>
              </a:avLst>
            </a:prstGeom>
            <a:solidFill>
              <a:schemeClr val="tx1"/>
            </a:solidFill>
            <a:ln>
              <a:solidFill>
                <a:srgbClr val="FFFFFF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 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" dirty="0">
                  <a:cs typeface="Times New Roman"/>
                </a:rPr>
                <a:t>      </a:t>
              </a:r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75822" y="5215087"/>
              <a:ext cx="593803" cy="542983"/>
            </a:xfrm>
            <a:prstGeom prst="roundRect">
              <a:avLst>
                <a:gd name="adj" fmla="val 5163"/>
              </a:avLst>
            </a:prstGeom>
            <a:solidFill>
              <a:schemeClr val="tx1"/>
            </a:solidFill>
            <a:ln>
              <a:solidFill>
                <a:srgbClr val="FFFFFF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 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" dirty="0">
                  <a:cs typeface="Times New Roman"/>
                </a:rPr>
                <a:t>      </a:t>
              </a: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3657693" y="4902316"/>
              <a:ext cx="593803" cy="542983"/>
            </a:xfrm>
            <a:prstGeom prst="roundRect">
              <a:avLst>
                <a:gd name="adj" fmla="val 5163"/>
              </a:avLst>
            </a:prstGeom>
            <a:solidFill>
              <a:schemeClr val="tx1"/>
            </a:solidFill>
            <a:ln>
              <a:solidFill>
                <a:srgbClr val="FFFFFF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 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" dirty="0">
                  <a:cs typeface="Times New Roman"/>
                </a:rPr>
                <a:t>      </a:t>
              </a:r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1920739" y="5715202"/>
              <a:ext cx="593803" cy="542983"/>
            </a:xfrm>
            <a:prstGeom prst="roundRect">
              <a:avLst>
                <a:gd name="adj" fmla="val 5163"/>
              </a:avLst>
            </a:prstGeom>
            <a:solidFill>
              <a:schemeClr val="tx1"/>
            </a:solidFill>
            <a:ln>
              <a:solidFill>
                <a:srgbClr val="FFFFFF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 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" dirty="0">
                  <a:cs typeface="Times New Roman"/>
                </a:rPr>
                <a:t>      </a:t>
              </a:r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5235875" y="4100544"/>
              <a:ext cx="593803" cy="542983"/>
            </a:xfrm>
            <a:prstGeom prst="roundRect">
              <a:avLst>
                <a:gd name="adj" fmla="val 5163"/>
              </a:avLst>
            </a:prstGeom>
            <a:solidFill>
              <a:schemeClr val="tx1"/>
            </a:solidFill>
            <a:ln>
              <a:solidFill>
                <a:srgbClr val="FFFFFF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&lt;Match, Action&gt; 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marL="112713" indent="-112713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4"/>
                <a:defRPr/>
              </a:pPr>
              <a:r>
                <a:rPr lang="en-US" sz="300" dirty="0">
                  <a:cs typeface="Times New Roman"/>
                </a:rPr>
                <a:t> …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" dirty="0">
                  <a:cs typeface="Times New Roman"/>
                </a:rPr>
                <a:t>      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7113588" y="1285875"/>
            <a:ext cx="1905000" cy="1635125"/>
            <a:chOff x="7112952" y="1286331"/>
            <a:chExt cx="1905000" cy="1634668"/>
          </a:xfrm>
        </p:grpSpPr>
        <p:sp>
          <p:nvSpPr>
            <p:cNvPr id="22" name="Folded Corner 21"/>
            <p:cNvSpPr/>
            <p:nvPr/>
          </p:nvSpPr>
          <p:spPr>
            <a:xfrm>
              <a:off x="7112952" y="1556131"/>
              <a:ext cx="1905000" cy="1364868"/>
            </a:xfrm>
            <a:prstGeom prst="foldedCorner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rgbClr val="000000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“A can talk to B”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rgbClr val="000000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“Guests can’t reach </a:t>
              </a:r>
              <a:r>
                <a:rPr lang="en-US" sz="1600" dirty="0" err="1">
                  <a:solidFill>
                    <a:srgbClr val="000000"/>
                  </a:solidFill>
                </a:rPr>
                <a:t>PatientRecords</a:t>
              </a:r>
              <a:r>
                <a:rPr lang="en-US" sz="1600" dirty="0">
                  <a:solidFill>
                    <a:srgbClr val="000000"/>
                  </a:solidFill>
                </a:rPr>
                <a:t>”</a:t>
              </a:r>
            </a:p>
          </p:txBody>
        </p:sp>
        <p:sp>
          <p:nvSpPr>
            <p:cNvPr id="45095" name="TextBox 22"/>
            <p:cNvSpPr txBox="1">
              <a:spLocks noChangeArrowheads="1"/>
            </p:cNvSpPr>
            <p:nvPr/>
          </p:nvSpPr>
          <p:spPr bwMode="auto">
            <a:xfrm>
              <a:off x="7592263" y="1286331"/>
              <a:ext cx="941283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/>
                <a:t>Policy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7166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25 -0.06667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333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79450" y="1946275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700" dirty="0" smtClean="0">
                <a:ea typeface="+mj-ea"/>
                <a:cs typeface="+mj-cs"/>
              </a:rPr>
              <a:t>How it works</a:t>
            </a: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5300" dirty="0" smtClean="0">
                <a:solidFill>
                  <a:srgbClr val="1F497D"/>
                </a:solidFill>
                <a:ea typeface="+mj-ea"/>
                <a:cs typeface="+mj-cs"/>
              </a:rPr>
              <a:t>Header Space Analysis</a:t>
            </a:r>
            <a:endParaRPr lang="en-US" dirty="0" smtClean="0">
              <a:solidFill>
                <a:srgbClr val="1F497D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73129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ou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1682750"/>
            <a:ext cx="16351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Header Space Analysis</a:t>
            </a:r>
          </a:p>
        </p:txBody>
      </p:sp>
      <p:pic>
        <p:nvPicPr>
          <p:cNvPr id="16" name="Picture 15" descr="rou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4367213"/>
            <a:ext cx="16351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2257425" y="4024313"/>
            <a:ext cx="1905000" cy="93821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339975" y="2500313"/>
            <a:ext cx="1822450" cy="76835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284788" y="4092575"/>
            <a:ext cx="1905000" cy="87947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05425" y="2500313"/>
            <a:ext cx="1797050" cy="87153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rou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2846388"/>
            <a:ext cx="16351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rou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2933700"/>
            <a:ext cx="16351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" name="Straight Connector 57"/>
          <p:cNvCxnSpPr/>
          <p:nvPr/>
        </p:nvCxnSpPr>
        <p:spPr>
          <a:xfrm>
            <a:off x="1143000" y="3663950"/>
            <a:ext cx="458788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3182938"/>
            <a:ext cx="1055687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" name="Straight Connector 60"/>
          <p:cNvCxnSpPr/>
          <p:nvPr/>
        </p:nvCxnSpPr>
        <p:spPr>
          <a:xfrm>
            <a:off x="7686675" y="3668713"/>
            <a:ext cx="458788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Picture 55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3182938"/>
            <a:ext cx="10572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 descr="pack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4092575"/>
            <a:ext cx="2560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83" descr="h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4098925"/>
            <a:ext cx="2719388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 descr="hs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4092575"/>
            <a:ext cx="2713038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90" descr="hs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1120775"/>
            <a:ext cx="2630487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91" descr="hs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1287463"/>
            <a:ext cx="2836862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4" name="Straight Arrow Connector 93"/>
          <p:cNvCxnSpPr/>
          <p:nvPr/>
        </p:nvCxnSpPr>
        <p:spPr>
          <a:xfrm>
            <a:off x="1727200" y="5689600"/>
            <a:ext cx="6959600" cy="828675"/>
          </a:xfrm>
          <a:prstGeom prst="straightConnector1">
            <a:avLst/>
          </a:prstGeom>
          <a:ln w="2222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2695575" y="5799138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1</a:t>
            </a: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4022725" y="5956300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2</a:t>
            </a: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5518150" y="6118225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3</a:t>
            </a: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6784975" y="6254750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4</a:t>
            </a:r>
          </a:p>
        </p:txBody>
      </p:sp>
      <p:pic>
        <p:nvPicPr>
          <p:cNvPr id="99" name="Picture 98" descr="axis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4594225"/>
            <a:ext cx="19907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 descr="axis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1122363"/>
            <a:ext cx="1957387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00" descr="axis3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281113"/>
            <a:ext cx="1993900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 descr="axis4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4572000"/>
            <a:ext cx="20224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2601913" y="3824288"/>
            <a:ext cx="312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1</a:t>
            </a: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3867150" y="2647950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2</a:t>
            </a: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6354763" y="3048000"/>
            <a:ext cx="312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3</a:t>
            </a:r>
          </a:p>
        </p:txBody>
      </p:sp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5202238" y="4481513"/>
            <a:ext cx="312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4</a:t>
            </a:r>
          </a:p>
        </p:txBody>
      </p:sp>
      <p:sp>
        <p:nvSpPr>
          <p:cNvPr id="109" name="TextBox 108"/>
          <p:cNvSpPr txBox="1">
            <a:spLocks noChangeArrowheads="1"/>
          </p:cNvSpPr>
          <p:nvPr/>
        </p:nvSpPr>
        <p:spPr bwMode="auto">
          <a:xfrm rot="398444">
            <a:off x="7624763" y="5984875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charset="0"/>
              </a:rPr>
              <a:t>Port ID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9520" y="3895943"/>
            <a:ext cx="495498" cy="7078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15021" y="4069373"/>
            <a:ext cx="472205" cy="7078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B</a:t>
            </a:r>
          </a:p>
        </p:txBody>
      </p:sp>
      <p:sp>
        <p:nvSpPr>
          <p:cNvPr id="4" name="Freeform 3"/>
          <p:cNvSpPr/>
          <p:nvPr/>
        </p:nvSpPr>
        <p:spPr>
          <a:xfrm>
            <a:off x="3041650" y="5448300"/>
            <a:ext cx="3803650" cy="927100"/>
          </a:xfrm>
          <a:custGeom>
            <a:avLst/>
            <a:gdLst>
              <a:gd name="connsiteX0" fmla="*/ 0 w 3803650"/>
              <a:gd name="connsiteY0" fmla="*/ 0 h 927100"/>
              <a:gd name="connsiteX1" fmla="*/ 1543050 w 3803650"/>
              <a:gd name="connsiteY1" fmla="*/ 635000 h 927100"/>
              <a:gd name="connsiteX2" fmla="*/ 2787650 w 3803650"/>
              <a:gd name="connsiteY2" fmla="*/ 273050 h 927100"/>
              <a:gd name="connsiteX3" fmla="*/ 3803650 w 3803650"/>
              <a:gd name="connsiteY3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3650" h="927100">
                <a:moveTo>
                  <a:pt x="0" y="0"/>
                </a:moveTo>
                <a:cubicBezTo>
                  <a:pt x="539221" y="294746"/>
                  <a:pt x="1078442" y="589492"/>
                  <a:pt x="1543050" y="635000"/>
                </a:cubicBezTo>
                <a:cubicBezTo>
                  <a:pt x="2007658" y="680508"/>
                  <a:pt x="2410883" y="224367"/>
                  <a:pt x="2787650" y="273050"/>
                </a:cubicBezTo>
                <a:cubicBezTo>
                  <a:pt x="3164417" y="321733"/>
                  <a:pt x="3803650" y="927100"/>
                  <a:pt x="3803650" y="927100"/>
                </a:cubicBezTo>
              </a:path>
            </a:pathLst>
          </a:custGeom>
          <a:ln w="38100" cmpd="sng">
            <a:solidFill>
              <a:schemeClr val="accent6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63564" y="5275481"/>
            <a:ext cx="7697886" cy="1555462"/>
            <a:chOff x="1363564" y="5275481"/>
            <a:chExt cx="7697886" cy="1555462"/>
          </a:xfrm>
        </p:grpSpPr>
        <p:sp>
          <p:nvSpPr>
            <p:cNvPr id="39" name="TextBox 38"/>
            <p:cNvSpPr txBox="1"/>
            <p:nvPr/>
          </p:nvSpPr>
          <p:spPr>
            <a:xfrm>
              <a:off x="1363564" y="5275481"/>
              <a:ext cx="495498" cy="707886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589245" y="6123057"/>
              <a:ext cx="472205" cy="707886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6" name="Freeform 5"/>
          <p:cNvSpPr/>
          <p:nvPr/>
        </p:nvSpPr>
        <p:spPr>
          <a:xfrm>
            <a:off x="1784350" y="5371973"/>
            <a:ext cx="1257300" cy="266827"/>
          </a:xfrm>
          <a:custGeom>
            <a:avLst/>
            <a:gdLst>
              <a:gd name="connsiteX0" fmla="*/ 1238250 w 1238250"/>
              <a:gd name="connsiteY0" fmla="*/ 76327 h 266827"/>
              <a:gd name="connsiteX1" fmla="*/ 1054100 w 1238250"/>
              <a:gd name="connsiteY1" fmla="*/ 12827 h 266827"/>
              <a:gd name="connsiteX2" fmla="*/ 533400 w 1238250"/>
              <a:gd name="connsiteY2" fmla="*/ 25527 h 266827"/>
              <a:gd name="connsiteX3" fmla="*/ 0 w 1238250"/>
              <a:gd name="connsiteY3" fmla="*/ 266827 h 266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250" h="266827">
                <a:moveTo>
                  <a:pt x="1238250" y="76327"/>
                </a:moveTo>
                <a:cubicBezTo>
                  <a:pt x="1204912" y="48810"/>
                  <a:pt x="1171575" y="21294"/>
                  <a:pt x="1054100" y="12827"/>
                </a:cubicBezTo>
                <a:cubicBezTo>
                  <a:pt x="936625" y="4360"/>
                  <a:pt x="709083" y="-16806"/>
                  <a:pt x="533400" y="25527"/>
                </a:cubicBezTo>
                <a:cubicBezTo>
                  <a:pt x="357717" y="67860"/>
                  <a:pt x="0" y="266827"/>
                  <a:pt x="0" y="266827"/>
                </a:cubicBezTo>
              </a:path>
            </a:pathLst>
          </a:custGeom>
          <a:ln w="38100" cmpd="sng">
            <a:solidFill>
              <a:srgbClr val="F79646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800850" y="6343650"/>
            <a:ext cx="1860550" cy="266700"/>
          </a:xfrm>
          <a:custGeom>
            <a:avLst/>
            <a:gdLst>
              <a:gd name="connsiteX0" fmla="*/ 0 w 1860550"/>
              <a:gd name="connsiteY0" fmla="*/ 0 h 165100"/>
              <a:gd name="connsiteX1" fmla="*/ 495300 w 1860550"/>
              <a:gd name="connsiteY1" fmla="*/ 107950 h 165100"/>
              <a:gd name="connsiteX2" fmla="*/ 1860550 w 1860550"/>
              <a:gd name="connsiteY2" fmla="*/ 16510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0550" h="165100">
                <a:moveTo>
                  <a:pt x="0" y="0"/>
                </a:moveTo>
                <a:cubicBezTo>
                  <a:pt x="92604" y="40216"/>
                  <a:pt x="185208" y="80433"/>
                  <a:pt x="495300" y="107950"/>
                </a:cubicBezTo>
                <a:cubicBezTo>
                  <a:pt x="805392" y="135467"/>
                  <a:pt x="1332971" y="150283"/>
                  <a:pt x="1860550" y="165100"/>
                </a:cubicBezTo>
              </a:path>
            </a:pathLst>
          </a:custGeom>
          <a:ln w="38100" cmpd="sng">
            <a:solidFill>
              <a:srgbClr val="F79646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5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9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6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64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67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0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6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1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2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3952E-6 5.13313E-6 L 0.05728 0.02733 " pathEditMode="relative" ptsTypes="AA">
                                      <p:cBhvr>
                                        <p:cTn id="13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9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767E-6 -5.14008E-7 L 0.20865 0.55869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2" y="27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7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8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23E-8 -1.79671E-6 L -0.16681 0.55152 " pathEditMode="relative" ptsTypes="AA">
                                      <p:cBhvr>
                                        <p:cTn id="15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6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7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134E-6 -7.98796E-7 L 0.03679 0.09817 " pathEditMode="relative" rAng="0" ptsTypes="AA">
                                      <p:cBhvr>
                                        <p:cTn id="16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49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104" grpId="0"/>
      <p:bldP spid="105" grpId="0"/>
      <p:bldP spid="106" grpId="0"/>
      <p:bldP spid="107" grpId="0"/>
      <p:bldP spid="109" grpId="0"/>
      <p:bldP spid="4" grpId="0" animBg="1"/>
      <p:bldP spid="6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2" descr="rou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1682750"/>
            <a:ext cx="16351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Header Space Analysis</a:t>
            </a:r>
          </a:p>
        </p:txBody>
      </p:sp>
      <p:pic>
        <p:nvPicPr>
          <p:cNvPr id="50179" name="Picture 15" descr="rou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4367213"/>
            <a:ext cx="16351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2257425" y="4024313"/>
            <a:ext cx="1905000" cy="93821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339975" y="2500313"/>
            <a:ext cx="1822450" cy="76835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284788" y="4092575"/>
            <a:ext cx="1905000" cy="87947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05425" y="2500313"/>
            <a:ext cx="1797050" cy="87153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184" name="Picture 14" descr="rou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2846388"/>
            <a:ext cx="16351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16" descr="rou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2933700"/>
            <a:ext cx="16351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" name="Straight Connector 57"/>
          <p:cNvCxnSpPr/>
          <p:nvPr/>
        </p:nvCxnSpPr>
        <p:spPr>
          <a:xfrm>
            <a:off x="1143000" y="3663950"/>
            <a:ext cx="458788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187" name="Picture 56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3182938"/>
            <a:ext cx="1055687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" name="Straight Connector 60"/>
          <p:cNvCxnSpPr/>
          <p:nvPr/>
        </p:nvCxnSpPr>
        <p:spPr>
          <a:xfrm>
            <a:off x="7686675" y="3668713"/>
            <a:ext cx="458788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189" name="Picture 55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3182938"/>
            <a:ext cx="10572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4" name="Straight Arrow Connector 93"/>
          <p:cNvCxnSpPr/>
          <p:nvPr/>
        </p:nvCxnSpPr>
        <p:spPr>
          <a:xfrm>
            <a:off x="1727200" y="5689600"/>
            <a:ext cx="6959600" cy="828675"/>
          </a:xfrm>
          <a:prstGeom prst="straightConnector1">
            <a:avLst/>
          </a:prstGeom>
          <a:ln w="2222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191" name="TextBox 94"/>
          <p:cNvSpPr txBox="1">
            <a:spLocks noChangeArrowheads="1"/>
          </p:cNvSpPr>
          <p:nvPr/>
        </p:nvSpPr>
        <p:spPr bwMode="auto">
          <a:xfrm>
            <a:off x="2695575" y="5799138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1</a:t>
            </a:r>
          </a:p>
        </p:txBody>
      </p:sp>
      <p:sp>
        <p:nvSpPr>
          <p:cNvPr id="50192" name="TextBox 95"/>
          <p:cNvSpPr txBox="1">
            <a:spLocks noChangeArrowheads="1"/>
          </p:cNvSpPr>
          <p:nvPr/>
        </p:nvSpPr>
        <p:spPr bwMode="auto">
          <a:xfrm>
            <a:off x="4022725" y="5956300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2</a:t>
            </a:r>
          </a:p>
        </p:txBody>
      </p:sp>
      <p:sp>
        <p:nvSpPr>
          <p:cNvPr id="50193" name="TextBox 96"/>
          <p:cNvSpPr txBox="1">
            <a:spLocks noChangeArrowheads="1"/>
          </p:cNvSpPr>
          <p:nvPr/>
        </p:nvSpPr>
        <p:spPr bwMode="auto">
          <a:xfrm>
            <a:off x="5518150" y="6118225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3</a:t>
            </a:r>
          </a:p>
        </p:txBody>
      </p:sp>
      <p:sp>
        <p:nvSpPr>
          <p:cNvPr id="50194" name="TextBox 97"/>
          <p:cNvSpPr txBox="1">
            <a:spLocks noChangeArrowheads="1"/>
          </p:cNvSpPr>
          <p:nvPr/>
        </p:nvSpPr>
        <p:spPr bwMode="auto">
          <a:xfrm>
            <a:off x="6784975" y="6254750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4</a:t>
            </a:r>
          </a:p>
        </p:txBody>
      </p:sp>
      <p:pic>
        <p:nvPicPr>
          <p:cNvPr id="50195" name="Picture 98" descr="axis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4770438"/>
            <a:ext cx="19907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6" name="Picture 99" descr="axis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4945063"/>
            <a:ext cx="1957387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7" name="Picture 100" descr="axis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5073650"/>
            <a:ext cx="1995488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8" name="Picture 101" descr="axis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5226050"/>
            <a:ext cx="2024062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9" name="TextBox 103"/>
          <p:cNvSpPr txBox="1">
            <a:spLocks noChangeArrowheads="1"/>
          </p:cNvSpPr>
          <p:nvPr/>
        </p:nvSpPr>
        <p:spPr bwMode="auto">
          <a:xfrm>
            <a:off x="2601913" y="3824288"/>
            <a:ext cx="312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1</a:t>
            </a:r>
          </a:p>
        </p:txBody>
      </p:sp>
      <p:sp>
        <p:nvSpPr>
          <p:cNvPr id="50200" name="TextBox 104"/>
          <p:cNvSpPr txBox="1">
            <a:spLocks noChangeArrowheads="1"/>
          </p:cNvSpPr>
          <p:nvPr/>
        </p:nvSpPr>
        <p:spPr bwMode="auto">
          <a:xfrm>
            <a:off x="3867150" y="2647950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2</a:t>
            </a:r>
          </a:p>
        </p:txBody>
      </p:sp>
      <p:sp>
        <p:nvSpPr>
          <p:cNvPr id="50201" name="TextBox 105"/>
          <p:cNvSpPr txBox="1">
            <a:spLocks noChangeArrowheads="1"/>
          </p:cNvSpPr>
          <p:nvPr/>
        </p:nvSpPr>
        <p:spPr bwMode="auto">
          <a:xfrm>
            <a:off x="6354763" y="3048000"/>
            <a:ext cx="312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3</a:t>
            </a:r>
          </a:p>
        </p:txBody>
      </p:sp>
      <p:sp>
        <p:nvSpPr>
          <p:cNvPr id="50202" name="TextBox 106"/>
          <p:cNvSpPr txBox="1">
            <a:spLocks noChangeArrowheads="1"/>
          </p:cNvSpPr>
          <p:nvPr/>
        </p:nvSpPr>
        <p:spPr bwMode="auto">
          <a:xfrm>
            <a:off x="5202238" y="4481513"/>
            <a:ext cx="312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4</a:t>
            </a:r>
          </a:p>
        </p:txBody>
      </p:sp>
      <p:sp>
        <p:nvSpPr>
          <p:cNvPr id="50203" name="TextBox 108"/>
          <p:cNvSpPr txBox="1">
            <a:spLocks noChangeArrowheads="1"/>
          </p:cNvSpPr>
          <p:nvPr/>
        </p:nvSpPr>
        <p:spPr bwMode="auto">
          <a:xfrm>
            <a:off x="8196263" y="6118225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Port ID</a:t>
            </a:r>
          </a:p>
        </p:txBody>
      </p:sp>
      <p:pic>
        <p:nvPicPr>
          <p:cNvPr id="50204" name="Picture 2" descr="router-down-hi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3249613"/>
            <a:ext cx="144145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ube 35"/>
          <p:cNvSpPr/>
          <p:nvPr/>
        </p:nvSpPr>
        <p:spPr>
          <a:xfrm>
            <a:off x="4125913" y="5886450"/>
            <a:ext cx="728662" cy="506413"/>
          </a:xfrm>
          <a:prstGeom prst="cube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60000"/>
                </a:schemeClr>
              </a:gs>
              <a:gs pos="35000">
                <a:schemeClr val="accent2">
                  <a:tint val="37000"/>
                  <a:satMod val="300000"/>
                  <a:alpha val="60000"/>
                </a:schemeClr>
              </a:gs>
              <a:gs pos="100000">
                <a:schemeClr val="accent2">
                  <a:tint val="15000"/>
                  <a:satMod val="350000"/>
                  <a:alpha val="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Cube 36"/>
          <p:cNvSpPr/>
          <p:nvPr/>
        </p:nvSpPr>
        <p:spPr>
          <a:xfrm>
            <a:off x="2841625" y="5364163"/>
            <a:ext cx="396875" cy="862012"/>
          </a:xfrm>
          <a:prstGeom prst="cube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45000"/>
                </a:schemeClr>
              </a:gs>
              <a:gs pos="35000">
                <a:schemeClr val="accent2">
                  <a:tint val="37000"/>
                  <a:satMod val="300000"/>
                  <a:alpha val="45000"/>
                </a:schemeClr>
              </a:gs>
              <a:gs pos="100000">
                <a:schemeClr val="accent2">
                  <a:tint val="15000"/>
                  <a:satMod val="350000"/>
                  <a:alpha val="4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8" name="Curved Connector 37"/>
          <p:cNvCxnSpPr>
            <a:stCxn id="37" idx="5"/>
            <a:endCxn id="36" idx="2"/>
          </p:cNvCxnSpPr>
          <p:nvPr/>
        </p:nvCxnSpPr>
        <p:spPr>
          <a:xfrm>
            <a:off x="3238500" y="5745163"/>
            <a:ext cx="887413" cy="458787"/>
          </a:xfrm>
          <a:prstGeom prst="curvedConnector3">
            <a:avLst>
              <a:gd name="adj1" fmla="val 50000"/>
            </a:avLst>
          </a:prstGeom>
          <a:ln w="1905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 descr="packe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2474913"/>
            <a:ext cx="22574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packe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4135438"/>
            <a:ext cx="2271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Curved Connector 58"/>
          <p:cNvCxnSpPr/>
          <p:nvPr/>
        </p:nvCxnSpPr>
        <p:spPr>
          <a:xfrm rot="5400000" flipH="1" flipV="1">
            <a:off x="2053431" y="3350420"/>
            <a:ext cx="1520825" cy="512762"/>
          </a:xfrm>
          <a:prstGeom prst="curvedConnector3">
            <a:avLst>
              <a:gd name="adj1" fmla="val 20799"/>
            </a:avLst>
          </a:prstGeom>
          <a:ln w="1905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>
            <a:off x="3070225" y="5507038"/>
            <a:ext cx="1604963" cy="530225"/>
          </a:xfrm>
          <a:prstGeom prst="curvedConnector3">
            <a:avLst>
              <a:gd name="adj1" fmla="val 50000"/>
            </a:avLst>
          </a:prstGeom>
          <a:ln w="1905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Cube 62"/>
          <p:cNvSpPr/>
          <p:nvPr/>
        </p:nvSpPr>
        <p:spPr>
          <a:xfrm>
            <a:off x="4002088" y="5768975"/>
            <a:ext cx="247650" cy="534988"/>
          </a:xfrm>
          <a:prstGeom prst="cube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60000"/>
                </a:schemeClr>
              </a:gs>
              <a:gs pos="35000">
                <a:schemeClr val="accent2">
                  <a:tint val="37000"/>
                  <a:satMod val="300000"/>
                  <a:alpha val="60000"/>
                </a:schemeClr>
              </a:gs>
              <a:gs pos="100000">
                <a:schemeClr val="accent2">
                  <a:tint val="15000"/>
                  <a:satMod val="350000"/>
                  <a:alpha val="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Cube 63"/>
          <p:cNvSpPr/>
          <p:nvPr/>
        </p:nvSpPr>
        <p:spPr>
          <a:xfrm>
            <a:off x="2478088" y="5832475"/>
            <a:ext cx="398462" cy="338138"/>
          </a:xfrm>
          <a:prstGeom prst="cube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45000"/>
                </a:schemeClr>
              </a:gs>
              <a:gs pos="35000">
                <a:schemeClr val="accent2">
                  <a:tint val="37000"/>
                  <a:satMod val="300000"/>
                  <a:alpha val="45000"/>
                </a:schemeClr>
              </a:gs>
              <a:gs pos="100000">
                <a:schemeClr val="accent2">
                  <a:tint val="15000"/>
                  <a:satMod val="350000"/>
                  <a:alpha val="4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5" name="Curved Connector 64"/>
          <p:cNvCxnSpPr>
            <a:stCxn id="64" idx="5"/>
            <a:endCxn id="63" idx="2"/>
          </p:cNvCxnSpPr>
          <p:nvPr/>
        </p:nvCxnSpPr>
        <p:spPr>
          <a:xfrm>
            <a:off x="2876550" y="5959475"/>
            <a:ext cx="1125538" cy="107950"/>
          </a:xfrm>
          <a:prstGeom prst="curvedConnector3">
            <a:avLst>
              <a:gd name="adj1" fmla="val 50000"/>
            </a:avLst>
          </a:prstGeom>
          <a:ln w="1905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1558925" y="3182938"/>
            <a:ext cx="1203325" cy="84137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4133850" y="2054225"/>
            <a:ext cx="1203325" cy="8413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6554788" y="3294063"/>
            <a:ext cx="1203325" cy="8413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133850" y="4738688"/>
            <a:ext cx="1203325" cy="84296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484563"/>
            <a:ext cx="8890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2308225"/>
            <a:ext cx="9921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3548063"/>
            <a:ext cx="1055688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4976813"/>
            <a:ext cx="1136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199520" y="3895943"/>
            <a:ext cx="495498" cy="7078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415021" y="4069373"/>
            <a:ext cx="472205" cy="7078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9419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 animBg="1"/>
      <p:bldP spid="42" grpId="0" animBg="1"/>
      <p:bldP spid="4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Can A talk to B?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257425" y="4024313"/>
            <a:ext cx="1905000" cy="93821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339975" y="2500313"/>
            <a:ext cx="1822450" cy="76835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284788" y="4092575"/>
            <a:ext cx="1905000" cy="87947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05425" y="2500313"/>
            <a:ext cx="1797050" cy="87153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143000" y="3663950"/>
            <a:ext cx="458788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231" name="Picture 56" descr="black-server-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3182938"/>
            <a:ext cx="1055687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" name="Straight Connector 60"/>
          <p:cNvCxnSpPr/>
          <p:nvPr/>
        </p:nvCxnSpPr>
        <p:spPr>
          <a:xfrm>
            <a:off x="7686675" y="3668713"/>
            <a:ext cx="458788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233" name="Picture 55" descr="black-server-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3182938"/>
            <a:ext cx="10572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4" name="Straight Arrow Connector 93"/>
          <p:cNvCxnSpPr/>
          <p:nvPr/>
        </p:nvCxnSpPr>
        <p:spPr>
          <a:xfrm>
            <a:off x="1727200" y="5689600"/>
            <a:ext cx="6959600" cy="828675"/>
          </a:xfrm>
          <a:prstGeom prst="straightConnector1">
            <a:avLst/>
          </a:prstGeom>
          <a:ln w="2222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2695575" y="5799138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1</a:t>
            </a: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4022725" y="5956300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2</a:t>
            </a: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5518150" y="6118225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3</a:t>
            </a: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6784975" y="6254750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4</a:t>
            </a:r>
          </a:p>
        </p:txBody>
      </p:sp>
      <p:pic>
        <p:nvPicPr>
          <p:cNvPr id="99" name="Picture 98" descr="axis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4770438"/>
            <a:ext cx="19907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 descr="axis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4945063"/>
            <a:ext cx="1957387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00" descr="axis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5073650"/>
            <a:ext cx="1995488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 descr="axis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5226050"/>
            <a:ext cx="2024062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3" name="TextBox 103"/>
          <p:cNvSpPr txBox="1">
            <a:spLocks noChangeArrowheads="1"/>
          </p:cNvSpPr>
          <p:nvPr/>
        </p:nvSpPr>
        <p:spPr bwMode="auto">
          <a:xfrm>
            <a:off x="2601913" y="3824288"/>
            <a:ext cx="312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1</a:t>
            </a:r>
          </a:p>
        </p:txBody>
      </p:sp>
      <p:sp>
        <p:nvSpPr>
          <p:cNvPr id="52244" name="TextBox 104"/>
          <p:cNvSpPr txBox="1">
            <a:spLocks noChangeArrowheads="1"/>
          </p:cNvSpPr>
          <p:nvPr/>
        </p:nvSpPr>
        <p:spPr bwMode="auto">
          <a:xfrm>
            <a:off x="3867150" y="2647950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2</a:t>
            </a:r>
          </a:p>
        </p:txBody>
      </p:sp>
      <p:sp>
        <p:nvSpPr>
          <p:cNvPr id="52245" name="TextBox 105"/>
          <p:cNvSpPr txBox="1">
            <a:spLocks noChangeArrowheads="1"/>
          </p:cNvSpPr>
          <p:nvPr/>
        </p:nvSpPr>
        <p:spPr bwMode="auto">
          <a:xfrm>
            <a:off x="6354763" y="3048000"/>
            <a:ext cx="312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3</a:t>
            </a:r>
          </a:p>
        </p:txBody>
      </p:sp>
      <p:sp>
        <p:nvSpPr>
          <p:cNvPr id="52246" name="TextBox 106"/>
          <p:cNvSpPr txBox="1">
            <a:spLocks noChangeArrowheads="1"/>
          </p:cNvSpPr>
          <p:nvPr/>
        </p:nvSpPr>
        <p:spPr bwMode="auto">
          <a:xfrm>
            <a:off x="5202238" y="4481513"/>
            <a:ext cx="312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4</a:t>
            </a:r>
          </a:p>
        </p:txBody>
      </p: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8196263" y="6118225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</a:rPr>
              <a:t>Port ID</a:t>
            </a:r>
          </a:p>
        </p:txBody>
      </p:sp>
      <p:pic>
        <p:nvPicPr>
          <p:cNvPr id="52248" name="Picture 2" descr="router-down-hi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3249613"/>
            <a:ext cx="144145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ube 35"/>
          <p:cNvSpPr/>
          <p:nvPr/>
        </p:nvSpPr>
        <p:spPr>
          <a:xfrm>
            <a:off x="4125913" y="5886450"/>
            <a:ext cx="728662" cy="506413"/>
          </a:xfrm>
          <a:prstGeom prst="cube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60000"/>
                </a:schemeClr>
              </a:gs>
              <a:gs pos="35000">
                <a:schemeClr val="accent2">
                  <a:tint val="37000"/>
                  <a:satMod val="300000"/>
                  <a:alpha val="60000"/>
                </a:schemeClr>
              </a:gs>
              <a:gs pos="100000">
                <a:schemeClr val="accent2">
                  <a:tint val="15000"/>
                  <a:satMod val="350000"/>
                  <a:alpha val="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Cube 36"/>
          <p:cNvSpPr/>
          <p:nvPr/>
        </p:nvSpPr>
        <p:spPr>
          <a:xfrm>
            <a:off x="2841625" y="5364163"/>
            <a:ext cx="396875" cy="862012"/>
          </a:xfrm>
          <a:prstGeom prst="cube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45000"/>
                </a:schemeClr>
              </a:gs>
              <a:gs pos="35000">
                <a:schemeClr val="accent2">
                  <a:tint val="37000"/>
                  <a:satMod val="300000"/>
                  <a:alpha val="45000"/>
                </a:schemeClr>
              </a:gs>
              <a:gs pos="100000">
                <a:schemeClr val="accent2">
                  <a:tint val="15000"/>
                  <a:satMod val="350000"/>
                  <a:alpha val="4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8" name="Curved Connector 37"/>
          <p:cNvCxnSpPr>
            <a:stCxn id="37" idx="5"/>
            <a:endCxn id="36" idx="2"/>
          </p:cNvCxnSpPr>
          <p:nvPr/>
        </p:nvCxnSpPr>
        <p:spPr>
          <a:xfrm>
            <a:off x="3238500" y="5745163"/>
            <a:ext cx="887413" cy="458787"/>
          </a:xfrm>
          <a:prstGeom prst="curvedConnector3">
            <a:avLst>
              <a:gd name="adj1" fmla="val 50000"/>
            </a:avLst>
          </a:prstGeom>
          <a:ln w="1905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Cube 62"/>
          <p:cNvSpPr/>
          <p:nvPr/>
        </p:nvSpPr>
        <p:spPr>
          <a:xfrm>
            <a:off x="4002088" y="5768975"/>
            <a:ext cx="247650" cy="534988"/>
          </a:xfrm>
          <a:prstGeom prst="cube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60000"/>
                </a:schemeClr>
              </a:gs>
              <a:gs pos="35000">
                <a:schemeClr val="accent2">
                  <a:tint val="37000"/>
                  <a:satMod val="300000"/>
                  <a:alpha val="60000"/>
                </a:schemeClr>
              </a:gs>
              <a:gs pos="100000">
                <a:schemeClr val="accent2">
                  <a:tint val="15000"/>
                  <a:satMod val="350000"/>
                  <a:alpha val="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Cube 63"/>
          <p:cNvSpPr/>
          <p:nvPr/>
        </p:nvSpPr>
        <p:spPr>
          <a:xfrm>
            <a:off x="2478088" y="5832475"/>
            <a:ext cx="398462" cy="338138"/>
          </a:xfrm>
          <a:prstGeom prst="cube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45000"/>
                </a:schemeClr>
              </a:gs>
              <a:gs pos="35000">
                <a:schemeClr val="accent2">
                  <a:tint val="37000"/>
                  <a:satMod val="300000"/>
                  <a:alpha val="45000"/>
                </a:schemeClr>
              </a:gs>
              <a:gs pos="100000">
                <a:schemeClr val="accent2">
                  <a:tint val="15000"/>
                  <a:satMod val="350000"/>
                  <a:alpha val="4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5" name="Curved Connector 64"/>
          <p:cNvCxnSpPr>
            <a:stCxn id="64" idx="5"/>
            <a:endCxn id="63" idx="2"/>
          </p:cNvCxnSpPr>
          <p:nvPr/>
        </p:nvCxnSpPr>
        <p:spPr>
          <a:xfrm>
            <a:off x="2876550" y="5959475"/>
            <a:ext cx="1125538" cy="107950"/>
          </a:xfrm>
          <a:prstGeom prst="curvedConnector3">
            <a:avLst>
              <a:gd name="adj1" fmla="val 50000"/>
            </a:avLst>
          </a:prstGeom>
          <a:ln w="1905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1558925" y="3182938"/>
            <a:ext cx="1203325" cy="84137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4133850" y="2054225"/>
            <a:ext cx="1203325" cy="8413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6554788" y="3294063"/>
            <a:ext cx="1203325" cy="8413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133850" y="4738688"/>
            <a:ext cx="1203325" cy="84296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2259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484563"/>
            <a:ext cx="8890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60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2308225"/>
            <a:ext cx="9921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61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3548063"/>
            <a:ext cx="1055688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xis_only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4789488"/>
            <a:ext cx="1954212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63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4976813"/>
            <a:ext cx="1136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 descr="axis_only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4946650"/>
            <a:ext cx="1954213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axis_only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5089525"/>
            <a:ext cx="1954212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 descr="axis_only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5253038"/>
            <a:ext cx="1954213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 descr="axis_only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879600"/>
            <a:ext cx="1954213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be 8"/>
          <p:cNvSpPr/>
          <p:nvPr/>
        </p:nvSpPr>
        <p:spPr>
          <a:xfrm>
            <a:off x="371475" y="2408238"/>
            <a:ext cx="1108075" cy="850900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" name="Cube 65"/>
          <p:cNvSpPr/>
          <p:nvPr/>
        </p:nvSpPr>
        <p:spPr>
          <a:xfrm>
            <a:off x="3219450" y="2147888"/>
            <a:ext cx="436563" cy="706437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7" name="Cube 66"/>
          <p:cNvSpPr/>
          <p:nvPr/>
        </p:nvSpPr>
        <p:spPr>
          <a:xfrm>
            <a:off x="3219450" y="4024313"/>
            <a:ext cx="608013" cy="466725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8" name="Cube 67"/>
          <p:cNvSpPr/>
          <p:nvPr/>
        </p:nvSpPr>
        <p:spPr>
          <a:xfrm>
            <a:off x="6094413" y="2211388"/>
            <a:ext cx="396875" cy="395287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9" name="Cube 68"/>
          <p:cNvSpPr/>
          <p:nvPr/>
        </p:nvSpPr>
        <p:spPr>
          <a:xfrm>
            <a:off x="6115050" y="4548188"/>
            <a:ext cx="557213" cy="190500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1" name="Curved Connector 70"/>
          <p:cNvCxnSpPr/>
          <p:nvPr/>
        </p:nvCxnSpPr>
        <p:spPr>
          <a:xfrm flipV="1">
            <a:off x="1373188" y="2408238"/>
            <a:ext cx="1846262" cy="446087"/>
          </a:xfrm>
          <a:prstGeom prst="curvedConnector3">
            <a:avLst>
              <a:gd name="adj1" fmla="val 50000"/>
            </a:avLst>
          </a:prstGeom>
          <a:ln w="1905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endCxn id="67" idx="2"/>
          </p:cNvCxnSpPr>
          <p:nvPr/>
        </p:nvCxnSpPr>
        <p:spPr>
          <a:xfrm>
            <a:off x="1360488" y="2946400"/>
            <a:ext cx="1858962" cy="1370013"/>
          </a:xfrm>
          <a:prstGeom prst="curvedConnector3">
            <a:avLst>
              <a:gd name="adj1" fmla="val 50000"/>
            </a:avLst>
          </a:prstGeom>
          <a:ln w="1905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endCxn id="68" idx="1"/>
          </p:cNvCxnSpPr>
          <p:nvPr/>
        </p:nvCxnSpPr>
        <p:spPr>
          <a:xfrm flipV="1">
            <a:off x="3614738" y="2309813"/>
            <a:ext cx="2628900" cy="179387"/>
          </a:xfrm>
          <a:prstGeom prst="curvedConnector4">
            <a:avLst>
              <a:gd name="adj1" fmla="val 47172"/>
              <a:gd name="adj2" fmla="val 282101"/>
            </a:avLst>
          </a:prstGeom>
          <a:ln w="1905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67" idx="4"/>
            <a:endCxn id="69" idx="2"/>
          </p:cNvCxnSpPr>
          <p:nvPr/>
        </p:nvCxnSpPr>
        <p:spPr>
          <a:xfrm>
            <a:off x="3709988" y="4316413"/>
            <a:ext cx="2405062" cy="350837"/>
          </a:xfrm>
          <a:prstGeom prst="curvedConnector3">
            <a:avLst>
              <a:gd name="adj1" fmla="val 50000"/>
            </a:avLst>
          </a:prstGeom>
          <a:ln w="1905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5" name="Picture 74" descr="axis_only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63" y="1909763"/>
            <a:ext cx="1952625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Cube 75"/>
          <p:cNvSpPr/>
          <p:nvPr/>
        </p:nvSpPr>
        <p:spPr>
          <a:xfrm>
            <a:off x="8312150" y="2346325"/>
            <a:ext cx="396875" cy="395288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7" name="Cube 76"/>
          <p:cNvSpPr/>
          <p:nvPr/>
        </p:nvSpPr>
        <p:spPr>
          <a:xfrm>
            <a:off x="8034338" y="2851150"/>
            <a:ext cx="555625" cy="190500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8" name="Curved Connector 77"/>
          <p:cNvCxnSpPr>
            <a:stCxn id="69" idx="4"/>
            <a:endCxn id="77" idx="3"/>
          </p:cNvCxnSpPr>
          <p:nvPr/>
        </p:nvCxnSpPr>
        <p:spPr>
          <a:xfrm flipV="1">
            <a:off x="6624638" y="3041650"/>
            <a:ext cx="1663700" cy="1625600"/>
          </a:xfrm>
          <a:prstGeom prst="curvedConnector2">
            <a:avLst/>
          </a:prstGeom>
          <a:ln w="1905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stCxn id="68" idx="5"/>
            <a:endCxn id="76" idx="1"/>
          </p:cNvCxnSpPr>
          <p:nvPr/>
        </p:nvCxnSpPr>
        <p:spPr>
          <a:xfrm>
            <a:off x="6491288" y="2359025"/>
            <a:ext cx="1970087" cy="85725"/>
          </a:xfrm>
          <a:prstGeom prst="curvedConnector4">
            <a:avLst>
              <a:gd name="adj1" fmla="val 46226"/>
              <a:gd name="adj2" fmla="val -443024"/>
            </a:avLst>
          </a:prstGeom>
          <a:ln w="1905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1833563"/>
            <a:ext cx="985837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044" y="3635375"/>
            <a:ext cx="985837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1670050"/>
            <a:ext cx="16367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4237038"/>
            <a:ext cx="1550987" cy="24765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64" y="1169303"/>
            <a:ext cx="1733550" cy="72934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sp>
        <p:nvSpPr>
          <p:cNvPr id="70" name="TextBox 69"/>
          <p:cNvSpPr txBox="1"/>
          <p:nvPr/>
        </p:nvSpPr>
        <p:spPr>
          <a:xfrm>
            <a:off x="199520" y="3895943"/>
            <a:ext cx="495498" cy="7078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A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415021" y="4069373"/>
            <a:ext cx="472205" cy="7078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27183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5683E-6 -3.05626E-7 L 0.05172 -0.21348 " pathEditMode="relative" ptsTypes="AA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1.48414E-6 L -0.11891 -0.4908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9" y="-24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3352E-7 1.79208E-6 L 0.03611 -0.4758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5" y="-23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8233E-6 3.67909E-6 L -0.08159 -0.23478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9" y="-117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109" grpId="0"/>
      <p:bldP spid="36" grpId="0" animBg="1"/>
      <p:bldP spid="37" grpId="0" animBg="1"/>
      <p:bldP spid="63" grpId="0" animBg="1"/>
      <p:bldP spid="64" grpId="0" animBg="1"/>
      <p:bldP spid="9" grpId="0" animBg="1"/>
      <p:bldP spid="66" grpId="0" animBg="1"/>
      <p:bldP spid="67" grpId="0" animBg="1"/>
      <p:bldP spid="68" grpId="0" animBg="1"/>
      <p:bldP spid="69" grpId="0" animBg="1"/>
      <p:bldP spid="76" grpId="0" animBg="1"/>
      <p:bldP spid="7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53" descr="axis_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3182938"/>
            <a:ext cx="1954213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53" descr="axis_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3454400"/>
            <a:ext cx="1954213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53" descr="axis_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1311275"/>
            <a:ext cx="1954213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53" descr="axis_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1671638"/>
            <a:ext cx="1954213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All packets from A that can reach B</a:t>
            </a:r>
            <a:endParaRPr lang="en-US" dirty="0">
              <a:latin typeface="Calibri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257425" y="4024313"/>
            <a:ext cx="1905000" cy="93821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339975" y="2500313"/>
            <a:ext cx="1822450" cy="76835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284788" y="4092575"/>
            <a:ext cx="1905000" cy="87947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05425" y="2500313"/>
            <a:ext cx="1797050" cy="87153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143000" y="3663950"/>
            <a:ext cx="458788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595" name="Picture 56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3182938"/>
            <a:ext cx="1055687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" name="Straight Connector 60"/>
          <p:cNvCxnSpPr/>
          <p:nvPr/>
        </p:nvCxnSpPr>
        <p:spPr>
          <a:xfrm>
            <a:off x="7686675" y="3668713"/>
            <a:ext cx="458788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597" name="Picture 55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3182938"/>
            <a:ext cx="10572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58925" y="3182938"/>
            <a:ext cx="1203325" cy="8413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4133850" y="2054225"/>
            <a:ext cx="1203325" cy="8413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6554788" y="3294063"/>
            <a:ext cx="1203325" cy="8413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4133850" y="4738688"/>
            <a:ext cx="1203325" cy="84296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760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484563"/>
            <a:ext cx="8890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2308225"/>
            <a:ext cx="9921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3548063"/>
            <a:ext cx="1055688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5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4976813"/>
            <a:ext cx="1136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 descr="axis_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879600"/>
            <a:ext cx="1954213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be 8"/>
          <p:cNvSpPr/>
          <p:nvPr/>
        </p:nvSpPr>
        <p:spPr>
          <a:xfrm>
            <a:off x="371475" y="2408238"/>
            <a:ext cx="1108075" cy="850900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" name="Cube 65"/>
          <p:cNvSpPr/>
          <p:nvPr/>
        </p:nvSpPr>
        <p:spPr>
          <a:xfrm>
            <a:off x="3219450" y="2147888"/>
            <a:ext cx="436563" cy="706437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7" name="Cube 66"/>
          <p:cNvSpPr/>
          <p:nvPr/>
        </p:nvSpPr>
        <p:spPr>
          <a:xfrm>
            <a:off x="3219450" y="4024313"/>
            <a:ext cx="608013" cy="466725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8" name="Cube 67"/>
          <p:cNvSpPr/>
          <p:nvPr/>
        </p:nvSpPr>
        <p:spPr>
          <a:xfrm>
            <a:off x="6094413" y="2211388"/>
            <a:ext cx="396875" cy="395287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9" name="Cube 68"/>
          <p:cNvSpPr/>
          <p:nvPr/>
        </p:nvSpPr>
        <p:spPr>
          <a:xfrm>
            <a:off x="6115050" y="4548188"/>
            <a:ext cx="557213" cy="190500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5" name="Picture 74" descr="axis_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63" y="1909763"/>
            <a:ext cx="1952625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Cube 75"/>
          <p:cNvSpPr/>
          <p:nvPr/>
        </p:nvSpPr>
        <p:spPr>
          <a:xfrm>
            <a:off x="8312150" y="2346325"/>
            <a:ext cx="396875" cy="395288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7" name="Cube 76"/>
          <p:cNvSpPr/>
          <p:nvPr/>
        </p:nvSpPr>
        <p:spPr>
          <a:xfrm>
            <a:off x="8034338" y="2851150"/>
            <a:ext cx="555625" cy="190500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360488" y="2309813"/>
            <a:ext cx="7100887" cy="2357437"/>
            <a:chOff x="1360488" y="2309813"/>
            <a:chExt cx="7100887" cy="2357437"/>
          </a:xfrm>
        </p:grpSpPr>
        <p:cxnSp>
          <p:nvCxnSpPr>
            <p:cNvPr id="71" name="Curved Connector 70"/>
            <p:cNvCxnSpPr/>
            <p:nvPr/>
          </p:nvCxnSpPr>
          <p:spPr>
            <a:xfrm flipV="1">
              <a:off x="1373188" y="2408238"/>
              <a:ext cx="1846262" cy="446087"/>
            </a:xfrm>
            <a:prstGeom prst="curvedConnector3">
              <a:avLst>
                <a:gd name="adj1" fmla="val 50000"/>
              </a:avLst>
            </a:prstGeom>
            <a:ln w="19050"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>
              <a:endCxn id="67" idx="2"/>
            </p:cNvCxnSpPr>
            <p:nvPr/>
          </p:nvCxnSpPr>
          <p:spPr>
            <a:xfrm>
              <a:off x="1360488" y="2946400"/>
              <a:ext cx="1858962" cy="1370013"/>
            </a:xfrm>
            <a:prstGeom prst="curvedConnector3">
              <a:avLst>
                <a:gd name="adj1" fmla="val 50000"/>
              </a:avLst>
            </a:prstGeom>
            <a:ln w="19050"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>
              <a:endCxn id="68" idx="1"/>
            </p:cNvCxnSpPr>
            <p:nvPr/>
          </p:nvCxnSpPr>
          <p:spPr>
            <a:xfrm flipV="1">
              <a:off x="3614738" y="2309813"/>
              <a:ext cx="2628900" cy="179387"/>
            </a:xfrm>
            <a:prstGeom prst="curvedConnector4">
              <a:avLst>
                <a:gd name="adj1" fmla="val 47172"/>
                <a:gd name="adj2" fmla="val 282101"/>
              </a:avLst>
            </a:prstGeom>
            <a:ln w="19050"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Curved Connector 73"/>
            <p:cNvCxnSpPr>
              <a:stCxn id="67" idx="4"/>
              <a:endCxn id="69" idx="2"/>
            </p:cNvCxnSpPr>
            <p:nvPr/>
          </p:nvCxnSpPr>
          <p:spPr>
            <a:xfrm>
              <a:off x="3709988" y="4316413"/>
              <a:ext cx="2405062" cy="350837"/>
            </a:xfrm>
            <a:prstGeom prst="curvedConnector3">
              <a:avLst>
                <a:gd name="adj1" fmla="val 50000"/>
              </a:avLst>
            </a:prstGeom>
            <a:ln w="19050"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urved Connector 77"/>
            <p:cNvCxnSpPr>
              <a:stCxn id="69" idx="4"/>
              <a:endCxn id="77" idx="3"/>
            </p:cNvCxnSpPr>
            <p:nvPr/>
          </p:nvCxnSpPr>
          <p:spPr>
            <a:xfrm flipV="1">
              <a:off x="6624638" y="3041650"/>
              <a:ext cx="1663700" cy="1625600"/>
            </a:xfrm>
            <a:prstGeom prst="curvedConnector2">
              <a:avLst/>
            </a:prstGeom>
            <a:ln w="19050"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urved Connector 78"/>
            <p:cNvCxnSpPr>
              <a:stCxn id="68" idx="5"/>
              <a:endCxn id="76" idx="1"/>
            </p:cNvCxnSpPr>
            <p:nvPr/>
          </p:nvCxnSpPr>
          <p:spPr>
            <a:xfrm>
              <a:off x="6491288" y="2359025"/>
              <a:ext cx="1970087" cy="85725"/>
            </a:xfrm>
            <a:prstGeom prst="curvedConnector4">
              <a:avLst>
                <a:gd name="adj1" fmla="val 46226"/>
                <a:gd name="adj2" fmla="val -443024"/>
              </a:avLst>
            </a:prstGeom>
            <a:ln w="19050"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2" name="Cube 67"/>
          <p:cNvSpPr/>
          <p:nvPr/>
        </p:nvSpPr>
        <p:spPr>
          <a:xfrm>
            <a:off x="6094865" y="2348835"/>
            <a:ext cx="198086" cy="276181"/>
          </a:xfrm>
          <a:prstGeom prst="cub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4" name="Cube 67"/>
          <p:cNvSpPr/>
          <p:nvPr/>
        </p:nvSpPr>
        <p:spPr>
          <a:xfrm>
            <a:off x="6138608" y="4548633"/>
            <a:ext cx="416809" cy="200655"/>
          </a:xfrm>
          <a:prstGeom prst="cub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5" name="Cube 67"/>
          <p:cNvSpPr/>
          <p:nvPr/>
        </p:nvSpPr>
        <p:spPr>
          <a:xfrm>
            <a:off x="3222742" y="2348835"/>
            <a:ext cx="300267" cy="505409"/>
          </a:xfrm>
          <a:prstGeom prst="cub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6" name="Cube 67"/>
          <p:cNvSpPr/>
          <p:nvPr/>
        </p:nvSpPr>
        <p:spPr>
          <a:xfrm>
            <a:off x="3198790" y="4136050"/>
            <a:ext cx="511851" cy="363683"/>
          </a:xfrm>
          <a:prstGeom prst="cub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8" name="Cube 67"/>
          <p:cNvSpPr/>
          <p:nvPr/>
        </p:nvSpPr>
        <p:spPr>
          <a:xfrm>
            <a:off x="760960" y="2641523"/>
            <a:ext cx="511851" cy="363683"/>
          </a:xfrm>
          <a:prstGeom prst="cub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" name="Cube 67"/>
          <p:cNvSpPr/>
          <p:nvPr/>
        </p:nvSpPr>
        <p:spPr>
          <a:xfrm>
            <a:off x="371775" y="2911603"/>
            <a:ext cx="511851" cy="363683"/>
          </a:xfrm>
          <a:prstGeom prst="cub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9" name="Curved Connector 77"/>
          <p:cNvCxnSpPr>
            <a:stCxn id="77" idx="4"/>
            <a:endCxn id="84" idx="4"/>
          </p:cNvCxnSpPr>
          <p:nvPr/>
        </p:nvCxnSpPr>
        <p:spPr>
          <a:xfrm flipH="1">
            <a:off x="6505575" y="2970213"/>
            <a:ext cx="2036763" cy="1703387"/>
          </a:xfrm>
          <a:prstGeom prst="curvedConnector3">
            <a:avLst>
              <a:gd name="adj1" fmla="val -20730"/>
            </a:avLst>
          </a:prstGeom>
          <a:ln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Curved Connector 77"/>
          <p:cNvCxnSpPr>
            <a:stCxn id="76" idx="1"/>
            <a:endCxn id="82" idx="4"/>
          </p:cNvCxnSpPr>
          <p:nvPr/>
        </p:nvCxnSpPr>
        <p:spPr>
          <a:xfrm rot="16200000" flipH="1" flipV="1">
            <a:off x="7319169" y="1369219"/>
            <a:ext cx="66675" cy="2217737"/>
          </a:xfrm>
          <a:prstGeom prst="curvedConnector4">
            <a:avLst>
              <a:gd name="adj1" fmla="val -340584"/>
              <a:gd name="adj2" fmla="val 52236"/>
            </a:avLst>
          </a:prstGeom>
          <a:ln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Curved Connector 77"/>
          <p:cNvCxnSpPr>
            <a:endCxn id="86" idx="4"/>
          </p:cNvCxnSpPr>
          <p:nvPr/>
        </p:nvCxnSpPr>
        <p:spPr>
          <a:xfrm rot="10800000">
            <a:off x="3619500" y="4364038"/>
            <a:ext cx="2519363" cy="309562"/>
          </a:xfrm>
          <a:prstGeom prst="curvedConnector3">
            <a:avLst>
              <a:gd name="adj1" fmla="val 50000"/>
            </a:avLst>
          </a:prstGeom>
          <a:ln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Curved Connector 77"/>
          <p:cNvCxnSpPr>
            <a:endCxn id="85" idx="4"/>
          </p:cNvCxnSpPr>
          <p:nvPr/>
        </p:nvCxnSpPr>
        <p:spPr>
          <a:xfrm rot="10800000" flipV="1">
            <a:off x="3448050" y="2511425"/>
            <a:ext cx="2646363" cy="127000"/>
          </a:xfrm>
          <a:prstGeom prst="curvedConnector3">
            <a:avLst>
              <a:gd name="adj1" fmla="val 50000"/>
            </a:avLst>
          </a:prstGeom>
          <a:ln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Curved Connector 77"/>
          <p:cNvCxnSpPr>
            <a:endCxn id="87" idx="4"/>
          </p:cNvCxnSpPr>
          <p:nvPr/>
        </p:nvCxnSpPr>
        <p:spPr>
          <a:xfrm rot="10800000">
            <a:off x="792163" y="3138488"/>
            <a:ext cx="2406650" cy="1225550"/>
          </a:xfrm>
          <a:prstGeom prst="curvedConnector3">
            <a:avLst>
              <a:gd name="adj1" fmla="val 50000"/>
            </a:avLst>
          </a:prstGeom>
          <a:ln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" name="Curved Connector 77"/>
          <p:cNvCxnSpPr/>
          <p:nvPr/>
        </p:nvCxnSpPr>
        <p:spPr>
          <a:xfrm rot="16200000" flipH="1" flipV="1">
            <a:off x="2089944" y="1396207"/>
            <a:ext cx="217487" cy="2273300"/>
          </a:xfrm>
          <a:prstGeom prst="curvedConnector3">
            <a:avLst>
              <a:gd name="adj1" fmla="val -139539"/>
            </a:avLst>
          </a:prstGeom>
          <a:ln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95763" y="3959364"/>
            <a:ext cx="495498" cy="7078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A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447088" y="4102591"/>
            <a:ext cx="472205" cy="7078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40672014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</a:rPr>
              <a:t>Header Space </a:t>
            </a:r>
            <a:r>
              <a:rPr lang="en-US" dirty="0" smtClean="0">
                <a:latin typeface="Calibri" charset="0"/>
              </a:rPr>
              <a:t>Analysis</a:t>
            </a:r>
            <a:br>
              <a:rPr lang="en-US" dirty="0" smtClean="0">
                <a:latin typeface="Calibri" charset="0"/>
              </a:rPr>
            </a:br>
            <a:r>
              <a:rPr lang="en-US" sz="3600" dirty="0" smtClean="0">
                <a:solidFill>
                  <a:schemeClr val="tx2"/>
                </a:solidFill>
                <a:latin typeface="Calibri" charset="0"/>
              </a:rPr>
              <a:t>[</a:t>
            </a:r>
            <a:r>
              <a:rPr lang="en-US" sz="3600" dirty="0" err="1" smtClean="0">
                <a:solidFill>
                  <a:schemeClr val="tx2"/>
                </a:solidFill>
                <a:latin typeface="Calibri" charset="0"/>
              </a:rPr>
              <a:t>Kazemian</a:t>
            </a:r>
            <a:r>
              <a:rPr lang="en-US" sz="3600" dirty="0" smtClean="0">
                <a:solidFill>
                  <a:schemeClr val="tx2"/>
                </a:solidFill>
                <a:latin typeface="Calibri" charset="0"/>
              </a:rPr>
              <a:t> NSDI ‘12]</a:t>
            </a:r>
            <a:endParaRPr lang="en-US" sz="36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457200" y="1506120"/>
            <a:ext cx="8229600" cy="5256213"/>
          </a:xfrm>
        </p:spPr>
        <p:txBody>
          <a:bodyPr>
            <a:norm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en-US" sz="4000" dirty="0">
                <a:latin typeface="Calibri" charset="0"/>
              </a:rPr>
              <a:t>Consequences</a:t>
            </a:r>
            <a:endParaRPr lang="en-US" dirty="0">
              <a:latin typeface="Calibri" charset="0"/>
            </a:endParaRPr>
          </a:p>
          <a:p>
            <a:pPr marL="800100" lvl="1" indent="-400050"/>
            <a:r>
              <a:rPr lang="en-US" dirty="0" smtClean="0">
                <a:solidFill>
                  <a:schemeClr val="tx2"/>
                </a:solidFill>
                <a:latin typeface="Calibri" charset="0"/>
              </a:rPr>
              <a:t>Abstract forwarding model; protocol independent</a:t>
            </a:r>
          </a:p>
          <a:p>
            <a:pPr marL="800100" lvl="1" indent="-400050"/>
            <a:r>
              <a:rPr lang="en-US" dirty="0" smtClean="0">
                <a:solidFill>
                  <a:schemeClr val="tx2"/>
                </a:solidFill>
                <a:latin typeface="Calibri" charset="0"/>
              </a:rPr>
              <a:t>Finds </a:t>
            </a:r>
            <a:r>
              <a:rPr lang="en-US" dirty="0">
                <a:solidFill>
                  <a:schemeClr val="tx2"/>
                </a:solidFill>
                <a:latin typeface="Calibri" charset="0"/>
              </a:rPr>
              <a:t>all packets from A that can reach B</a:t>
            </a:r>
          </a:p>
          <a:p>
            <a:pPr marL="800100" lvl="1" indent="-400050"/>
            <a:r>
              <a:rPr lang="en-US" dirty="0">
                <a:solidFill>
                  <a:schemeClr val="tx2"/>
                </a:solidFill>
                <a:latin typeface="Calibri" charset="0"/>
              </a:rPr>
              <a:t>Find loops, regardless of protocol or layer</a:t>
            </a:r>
          </a:p>
          <a:p>
            <a:pPr marL="800100" lvl="1" indent="-400050"/>
            <a:r>
              <a:rPr lang="en-US" dirty="0">
                <a:solidFill>
                  <a:schemeClr val="tx2"/>
                </a:solidFill>
                <a:latin typeface="Calibri" charset="0"/>
              </a:rPr>
              <a:t>Can prove that two groups are </a:t>
            </a:r>
            <a:r>
              <a:rPr lang="en-US" dirty="0" smtClean="0">
                <a:solidFill>
                  <a:schemeClr val="tx2"/>
                </a:solidFill>
                <a:latin typeface="Calibri" charset="0"/>
              </a:rPr>
              <a:t>isolated</a:t>
            </a:r>
          </a:p>
          <a:p>
            <a:pPr marL="0" indent="0">
              <a:buNone/>
            </a:pPr>
            <a:endParaRPr lang="en-US" dirty="0" smtClean="0">
              <a:latin typeface="Calibri" charset="0"/>
            </a:endParaRPr>
          </a:p>
          <a:p>
            <a:pPr marL="0" indent="0">
              <a:buNone/>
            </a:pPr>
            <a:r>
              <a:rPr lang="en-US" dirty="0" smtClean="0">
                <a:latin typeface="Calibri" charset="0"/>
              </a:rPr>
              <a:t>Can </a:t>
            </a:r>
            <a:r>
              <a:rPr lang="en-US" dirty="0">
                <a:latin typeface="Calibri" charset="0"/>
              </a:rPr>
              <a:t>verify if network adheres to policy</a:t>
            </a: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547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Buffer Size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4275" name="Straight Connector 10"/>
          <p:cNvCxnSpPr>
            <a:cxnSpLocks noChangeShapeType="1"/>
          </p:cNvCxnSpPr>
          <p:nvPr/>
        </p:nvCxnSpPr>
        <p:spPr bwMode="auto">
          <a:xfrm>
            <a:off x="1676400" y="1627872"/>
            <a:ext cx="0" cy="388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76" name="Straight Connector 12"/>
          <p:cNvCxnSpPr>
            <a:cxnSpLocks noChangeShapeType="1"/>
          </p:cNvCxnSpPr>
          <p:nvPr/>
        </p:nvCxnSpPr>
        <p:spPr bwMode="auto">
          <a:xfrm>
            <a:off x="1676400" y="5514072"/>
            <a:ext cx="624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77" name="Straight Connector 17"/>
          <p:cNvCxnSpPr>
            <a:cxnSpLocks noChangeShapeType="1"/>
          </p:cNvCxnSpPr>
          <p:nvPr/>
        </p:nvCxnSpPr>
        <p:spPr bwMode="auto">
          <a:xfrm>
            <a:off x="1676400" y="1856472"/>
            <a:ext cx="6400800" cy="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5427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151623"/>
              </p:ext>
            </p:extLst>
          </p:nvPr>
        </p:nvGraphicFramePr>
        <p:xfrm>
          <a:off x="6988716" y="5152948"/>
          <a:ext cx="1013857" cy="698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" name="Equation" r:id="rId4" imgW="571500" imgH="393700" progId="Equation.3">
                  <p:embed/>
                </p:oleObj>
              </mc:Choice>
              <mc:Fallback>
                <p:oleObj name="Equation" r:id="rId4" imgW="571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8716" y="5152948"/>
                        <a:ext cx="1013857" cy="6984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4262557" y="1704074"/>
            <a:ext cx="1017850" cy="4167038"/>
            <a:chOff x="4262557" y="1704074"/>
            <a:chExt cx="1017850" cy="4167038"/>
          </a:xfrm>
        </p:grpSpPr>
        <p:cxnSp>
          <p:nvCxnSpPr>
            <p:cNvPr id="54278" name="Straight Connector 18"/>
            <p:cNvCxnSpPr>
              <a:cxnSpLocks noChangeShapeType="1"/>
            </p:cNvCxnSpPr>
            <p:nvPr/>
          </p:nvCxnSpPr>
          <p:spPr bwMode="auto">
            <a:xfrm flipH="1" flipV="1">
              <a:off x="4739462" y="1704074"/>
              <a:ext cx="3399" cy="379235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54280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4666263"/>
                </p:ext>
              </p:extLst>
            </p:nvPr>
          </p:nvGraphicFramePr>
          <p:xfrm>
            <a:off x="4262557" y="4766636"/>
            <a:ext cx="1017850" cy="11044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49" name="Equation" r:id="rId6" imgW="596900" imgH="647700" progId="Equation.3">
                    <p:embed/>
                  </p:oleObj>
                </mc:Choice>
                <mc:Fallback>
                  <p:oleObj name="Equation" r:id="rId6" imgW="596900" imgH="647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62557" y="4766636"/>
                          <a:ext cx="1017850" cy="11044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4281" name="Straight Connector 24"/>
          <p:cNvCxnSpPr>
            <a:cxnSpLocks noChangeShapeType="1"/>
          </p:cNvCxnSpPr>
          <p:nvPr/>
        </p:nvCxnSpPr>
        <p:spPr bwMode="auto">
          <a:xfrm flipH="1" flipV="1">
            <a:off x="7543800" y="1704073"/>
            <a:ext cx="21300" cy="3809999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88" name="TextBox 34"/>
          <p:cNvSpPr txBox="1">
            <a:spLocks noChangeArrowheads="1"/>
          </p:cNvSpPr>
          <p:nvPr/>
        </p:nvSpPr>
        <p:spPr bwMode="auto">
          <a:xfrm rot="-5400000">
            <a:off x="548758" y="3338723"/>
            <a:ext cx="14964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Throughput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2223406" y="1704072"/>
            <a:ext cx="813369" cy="3886200"/>
            <a:chOff x="2223406" y="1704072"/>
            <a:chExt cx="813369" cy="3886200"/>
          </a:xfrm>
        </p:grpSpPr>
        <p:cxnSp>
          <p:nvCxnSpPr>
            <p:cNvPr id="54283" name="Straight Connector 28"/>
            <p:cNvCxnSpPr>
              <a:cxnSpLocks noChangeShapeType="1"/>
            </p:cNvCxnSpPr>
            <p:nvPr/>
          </p:nvCxnSpPr>
          <p:spPr bwMode="auto">
            <a:xfrm flipV="1">
              <a:off x="2590800" y="1704072"/>
              <a:ext cx="0" cy="388620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" name="TextBox 1"/>
            <p:cNvSpPr txBox="1"/>
            <p:nvPr/>
          </p:nvSpPr>
          <p:spPr>
            <a:xfrm>
              <a:off x="2223406" y="5099067"/>
              <a:ext cx="813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</a:t>
              </a:r>
              <a:r>
                <a:rPr lang="en-US" dirty="0" smtClean="0"/>
                <a:t>og(W)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238986" y="6067808"/>
            <a:ext cx="1041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25,000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65831" y="6067808"/>
            <a:ext cx="649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~50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886024" y="1962254"/>
            <a:ext cx="7191176" cy="369332"/>
            <a:chOff x="886024" y="1962254"/>
            <a:chExt cx="7191176" cy="369332"/>
          </a:xfrm>
        </p:grpSpPr>
        <p:cxnSp>
          <p:nvCxnSpPr>
            <p:cNvPr id="54286" name="Straight Connector 31"/>
            <p:cNvCxnSpPr>
              <a:cxnSpLocks noChangeShapeType="1"/>
            </p:cNvCxnSpPr>
            <p:nvPr/>
          </p:nvCxnSpPr>
          <p:spPr bwMode="auto">
            <a:xfrm>
              <a:off x="1676400" y="2161272"/>
              <a:ext cx="64008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TextBox 2"/>
            <p:cNvSpPr txBox="1"/>
            <p:nvPr/>
          </p:nvSpPr>
          <p:spPr>
            <a:xfrm>
              <a:off x="886024" y="1962254"/>
              <a:ext cx="79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~ 90%</a:t>
              </a:r>
              <a:endParaRPr lang="en-US" dirty="0">
                <a:latin typeface="Times New Roman"/>
                <a:cs typeface="Times New Roman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69638" y="167021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100%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739461" y="1856472"/>
            <a:ext cx="2804339" cy="0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475635" y="1779572"/>
            <a:ext cx="136330" cy="153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134272" y="6067808"/>
            <a:ext cx="8145927" cy="461665"/>
            <a:chOff x="134272" y="6067808"/>
            <a:chExt cx="8145927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6850000" y="6067808"/>
              <a:ext cx="14301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2,500,000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4272" y="6067808"/>
              <a:ext cx="18119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10Gb/s WAN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886319" y="5590272"/>
            <a:ext cx="2167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Number of packets</a:t>
            </a:r>
            <a:endParaRPr lang="en-US" sz="2000" dirty="0"/>
          </a:p>
        </p:txBody>
      </p:sp>
      <p:grpSp>
        <p:nvGrpSpPr>
          <p:cNvPr id="54" name="Group 53"/>
          <p:cNvGrpSpPr/>
          <p:nvPr/>
        </p:nvGrpSpPr>
        <p:grpSpPr>
          <a:xfrm>
            <a:off x="2325862" y="2217049"/>
            <a:ext cx="2541796" cy="2266029"/>
            <a:chOff x="2265831" y="2500607"/>
            <a:chExt cx="2541796" cy="2266029"/>
          </a:xfrm>
        </p:grpSpPr>
        <p:grpSp>
          <p:nvGrpSpPr>
            <p:cNvPr id="62" name="Group 61"/>
            <p:cNvGrpSpPr/>
            <p:nvPr/>
          </p:nvGrpSpPr>
          <p:grpSpPr>
            <a:xfrm>
              <a:off x="2265831" y="2500607"/>
              <a:ext cx="2541796" cy="2266029"/>
              <a:chOff x="3842834" y="1303430"/>
              <a:chExt cx="2030748" cy="1300935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3842834" y="1538773"/>
                <a:ext cx="2030748" cy="10655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normAutofit/>
              </a:bodyPr>
              <a:lstStyle/>
              <a:p>
                <a:endParaRPr lang="en-US" dirty="0" smtClean="0"/>
              </a:p>
            </p:txBody>
          </p:sp>
          <p:cxnSp>
            <p:nvCxnSpPr>
              <p:cNvPr id="64" name="Straight Connector 63"/>
              <p:cNvCxnSpPr>
                <a:stCxn id="63" idx="0"/>
                <a:endCxn id="52" idx="5"/>
              </p:cNvCxnSpPr>
              <p:nvPr/>
            </p:nvCxnSpPr>
            <p:spPr>
              <a:xfrm flipH="1" flipV="1">
                <a:off x="4093014" y="1303430"/>
                <a:ext cx="765194" cy="235343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7" name="Picture 10" descr="2m-long v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8433" y="3615944"/>
              <a:ext cx="1087828" cy="707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1" descr="IntegratedSchematic_wlabel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3910" y="3544639"/>
              <a:ext cx="1305393" cy="109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3792294" y="4245491"/>
              <a:ext cx="864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 </a:t>
              </a:r>
              <a:r>
                <a:rPr lang="en-US" dirty="0" err="1" smtClean="0"/>
                <a:t>pkts</a:t>
              </a:r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705381" y="2660772"/>
            <a:ext cx="1924125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Integrated all-optical </a:t>
            </a:r>
          </a:p>
          <a:p>
            <a:pPr algn="ctr"/>
            <a:r>
              <a:rPr lang="en-US" sz="1600" dirty="0" smtClean="0"/>
              <a:t>buffer [UCSB 2008]</a:t>
            </a:r>
            <a:endParaRPr lang="en-US" sz="1600" dirty="0"/>
          </a:p>
        </p:txBody>
      </p:sp>
      <p:sp>
        <p:nvSpPr>
          <p:cNvPr id="12" name="Freeform 11"/>
          <p:cNvSpPr/>
          <p:nvPr/>
        </p:nvSpPr>
        <p:spPr>
          <a:xfrm>
            <a:off x="1701800" y="2161272"/>
            <a:ext cx="876300" cy="3344178"/>
          </a:xfrm>
          <a:custGeom>
            <a:avLst/>
            <a:gdLst>
              <a:gd name="connsiteX0" fmla="*/ 876300 w 876300"/>
              <a:gd name="connsiteY0" fmla="*/ 0 h 3333750"/>
              <a:gd name="connsiteX1" fmla="*/ 635000 w 876300"/>
              <a:gd name="connsiteY1" fmla="*/ 336550 h 3333750"/>
              <a:gd name="connsiteX2" fmla="*/ 381000 w 876300"/>
              <a:gd name="connsiteY2" fmla="*/ 1454150 h 3333750"/>
              <a:gd name="connsiteX3" fmla="*/ 0 w 876300"/>
              <a:gd name="connsiteY3" fmla="*/ 33337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300" h="3333750">
                <a:moveTo>
                  <a:pt x="876300" y="0"/>
                </a:moveTo>
                <a:cubicBezTo>
                  <a:pt x="796925" y="47096"/>
                  <a:pt x="717550" y="94192"/>
                  <a:pt x="635000" y="336550"/>
                </a:cubicBezTo>
                <a:cubicBezTo>
                  <a:pt x="552450" y="578908"/>
                  <a:pt x="486833" y="954617"/>
                  <a:pt x="381000" y="1454150"/>
                </a:cubicBezTo>
                <a:cubicBezTo>
                  <a:pt x="275167" y="1953683"/>
                  <a:pt x="0" y="3333750"/>
                  <a:pt x="0" y="3333750"/>
                </a:cubicBezTo>
              </a:path>
            </a:pathLst>
          </a:cu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597150" y="1860550"/>
            <a:ext cx="2120900" cy="304800"/>
          </a:xfrm>
          <a:custGeom>
            <a:avLst/>
            <a:gdLst>
              <a:gd name="connsiteX0" fmla="*/ 2120900 w 2120900"/>
              <a:gd name="connsiteY0" fmla="*/ 0 h 304800"/>
              <a:gd name="connsiteX1" fmla="*/ 1352550 w 2120900"/>
              <a:gd name="connsiteY1" fmla="*/ 38100 h 304800"/>
              <a:gd name="connsiteX2" fmla="*/ 679450 w 2120900"/>
              <a:gd name="connsiteY2" fmla="*/ 127000 h 304800"/>
              <a:gd name="connsiteX3" fmla="*/ 0 w 21209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900" h="304800">
                <a:moveTo>
                  <a:pt x="2120900" y="0"/>
                </a:moveTo>
                <a:cubicBezTo>
                  <a:pt x="1856846" y="8466"/>
                  <a:pt x="1592792" y="16933"/>
                  <a:pt x="1352550" y="38100"/>
                </a:cubicBezTo>
                <a:cubicBezTo>
                  <a:pt x="1112308" y="59267"/>
                  <a:pt x="904875" y="82550"/>
                  <a:pt x="679450" y="127000"/>
                </a:cubicBezTo>
                <a:cubicBezTo>
                  <a:pt x="454025" y="171450"/>
                  <a:pt x="0" y="304800"/>
                  <a:pt x="0" y="304800"/>
                </a:cubicBezTo>
              </a:path>
            </a:pathLst>
          </a:cu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>
            <a:off x="4787661" y="1912822"/>
            <a:ext cx="1802423" cy="1662570"/>
            <a:chOff x="3759250" y="1456863"/>
            <a:chExt cx="1802423" cy="1662570"/>
          </a:xfrm>
        </p:grpSpPr>
        <p:sp>
          <p:nvSpPr>
            <p:cNvPr id="77" name="TextBox 76"/>
            <p:cNvSpPr txBox="1"/>
            <p:nvPr/>
          </p:nvSpPr>
          <p:spPr>
            <a:xfrm>
              <a:off x="3924048" y="2196103"/>
              <a:ext cx="1637625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On-chip buffers</a:t>
              </a:r>
            </a:p>
            <a:p>
              <a:r>
                <a:rPr lang="en-US" dirty="0" smtClean="0"/>
                <a:t>Smaller design</a:t>
              </a:r>
            </a:p>
            <a:p>
              <a:r>
                <a:rPr lang="en-US" dirty="0" smtClean="0"/>
                <a:t>Lower power</a:t>
              </a:r>
            </a:p>
          </p:txBody>
        </p:sp>
        <p:cxnSp>
          <p:nvCxnSpPr>
            <p:cNvPr id="78" name="Straight Connector 77"/>
            <p:cNvCxnSpPr/>
            <p:nvPr/>
          </p:nvCxnSpPr>
          <p:spPr>
            <a:xfrm flipH="1" flipV="1">
              <a:off x="3759250" y="1456863"/>
              <a:ext cx="807636" cy="73924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Oval 51"/>
          <p:cNvSpPr/>
          <p:nvPr/>
        </p:nvSpPr>
        <p:spPr>
          <a:xfrm>
            <a:off x="2522635" y="2085772"/>
            <a:ext cx="136330" cy="153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671296" y="1781545"/>
            <a:ext cx="136330" cy="153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716977" y="1564372"/>
            <a:ext cx="2894988" cy="537478"/>
          </a:xfrm>
          <a:prstGeom prst="roundRect">
            <a:avLst/>
          </a:prstGeom>
          <a:noFill/>
          <a:ln w="76200" cmpd="sng">
            <a:solidFill>
              <a:srgbClr val="FFCC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79"/>
          <p:cNvSpPr/>
          <p:nvPr/>
        </p:nvSpPr>
        <p:spPr>
          <a:xfrm>
            <a:off x="2519329" y="1564372"/>
            <a:ext cx="2197648" cy="806217"/>
          </a:xfrm>
          <a:prstGeom prst="roundRect">
            <a:avLst/>
          </a:prstGeom>
          <a:noFill/>
          <a:ln w="76200" cmpd="sng">
            <a:solidFill>
              <a:srgbClr val="FFCC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/>
          <p:cNvSpPr/>
          <p:nvPr/>
        </p:nvSpPr>
        <p:spPr>
          <a:xfrm>
            <a:off x="1497061" y="1564372"/>
            <a:ext cx="1022267" cy="4150628"/>
          </a:xfrm>
          <a:prstGeom prst="roundRect">
            <a:avLst/>
          </a:prstGeom>
          <a:noFill/>
          <a:ln w="76200" cmpd="sng">
            <a:solidFill>
              <a:srgbClr val="FFCC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8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  <p:bldP spid="12" grpId="0" animBg="1"/>
      <p:bldP spid="13" grpId="0" animBg="1"/>
      <p:bldP spid="52" grpId="0" animBg="1"/>
      <p:bldP spid="18" grpId="0" animBg="1"/>
      <p:bldP spid="80" grpId="0" animBg="1"/>
      <p:bldP spid="8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HSA as a “foundation”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HAS enables 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many tools and methods</a:t>
            </a:r>
            <a:endParaRPr lang="en-US" dirty="0">
              <a:solidFill>
                <a:schemeClr val="tx2"/>
              </a:solidFill>
              <a:latin typeface="Calibri" charset="0"/>
            </a:endParaRPr>
          </a:p>
          <a:p>
            <a:pPr marL="800100" lvl="1" indent="-400050"/>
            <a:r>
              <a:rPr lang="en-US" dirty="0" smtClean="0">
                <a:solidFill>
                  <a:schemeClr val="tx2"/>
                </a:solidFill>
                <a:latin typeface="Calibri" charset="0"/>
              </a:rPr>
              <a:t>Independent static checking</a:t>
            </a:r>
          </a:p>
          <a:p>
            <a:pPr marL="800100" lvl="1" indent="-400050"/>
            <a:r>
              <a:rPr lang="en-US" dirty="0" smtClean="0">
                <a:solidFill>
                  <a:schemeClr val="tx2"/>
                </a:solidFill>
                <a:latin typeface="Calibri" charset="0"/>
              </a:rPr>
              <a:t>In</a:t>
            </a:r>
            <a:r>
              <a:rPr lang="en-US" dirty="0">
                <a:solidFill>
                  <a:schemeClr val="tx2"/>
                </a:solidFill>
                <a:latin typeface="Calibri" charset="0"/>
              </a:rPr>
              <a:t>-line in-controller invariance checking</a:t>
            </a:r>
          </a:p>
          <a:p>
            <a:pPr marL="800100" lvl="1" indent="-400050"/>
            <a:r>
              <a:rPr lang="en-US" dirty="0" smtClean="0">
                <a:solidFill>
                  <a:schemeClr val="tx2"/>
                </a:solidFill>
                <a:latin typeface="Calibri" charset="0"/>
              </a:rPr>
              <a:t>Dynamic testing: Automatic </a:t>
            </a:r>
            <a:r>
              <a:rPr lang="en-US" dirty="0">
                <a:solidFill>
                  <a:schemeClr val="tx2"/>
                </a:solidFill>
                <a:latin typeface="Calibri" charset="0"/>
              </a:rPr>
              <a:t>test packet </a:t>
            </a:r>
            <a:r>
              <a:rPr lang="en-US" dirty="0" smtClean="0">
                <a:solidFill>
                  <a:schemeClr val="tx2"/>
                </a:solidFill>
                <a:latin typeface="Calibri" charset="0"/>
              </a:rPr>
              <a:t>generation</a:t>
            </a:r>
          </a:p>
          <a:p>
            <a:pPr marL="800100" lvl="1" indent="-400050"/>
            <a:r>
              <a:rPr lang="en-US" dirty="0" smtClean="0">
                <a:solidFill>
                  <a:schemeClr val="tx2"/>
                </a:solidFill>
                <a:latin typeface="Calibri" charset="0"/>
              </a:rPr>
              <a:t>Dynamic testing: Automatic performance monitoring</a:t>
            </a:r>
          </a:p>
          <a:p>
            <a:pPr marL="800100" lvl="1" indent="-400050"/>
            <a:endParaRPr lang="en-US" dirty="0">
              <a:solidFill>
                <a:schemeClr val="tx2"/>
              </a:solidFill>
              <a:latin typeface="Calibri" charset="0"/>
            </a:endParaRPr>
          </a:p>
          <a:p>
            <a:pPr marL="400050" lvl="1" indent="0">
              <a:buNone/>
            </a:pPr>
            <a:endParaRPr lang="en-US" dirty="0">
              <a:solidFill>
                <a:schemeClr val="tx2"/>
              </a:solidFill>
              <a:latin typeface="Calibri" charset="0"/>
            </a:endParaRPr>
          </a:p>
          <a:p>
            <a:pPr marL="0" indent="0">
              <a:buNone/>
            </a:pPr>
            <a:r>
              <a:rPr lang="en-US" sz="3600" dirty="0" smtClean="0">
                <a:latin typeface="Calibri" charset="0"/>
              </a:rPr>
              <a:t>Analogy to </a:t>
            </a:r>
            <a:r>
              <a:rPr lang="en-US" dirty="0" smtClean="0">
                <a:latin typeface="Calibri" charset="0"/>
              </a:rPr>
              <a:t>Boolean algebra for logic design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03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Software</a:t>
            </a:r>
            <a:endParaRPr lang="en-US" dirty="0">
              <a:latin typeface="Calibri" charset="0"/>
            </a:endParaRPr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</a:rPr>
              <a:t>Hassel </a:t>
            </a:r>
            <a:r>
              <a:rPr lang="en-US" dirty="0">
                <a:latin typeface="Calibri" charset="0"/>
              </a:rPr>
              <a:t>tool </a:t>
            </a:r>
          </a:p>
          <a:p>
            <a:pPr marL="800100" lvl="1" indent="-400050"/>
            <a:r>
              <a:rPr lang="en-US" dirty="0">
                <a:solidFill>
                  <a:schemeClr val="tx2"/>
                </a:solidFill>
                <a:latin typeface="Calibri" charset="0"/>
              </a:rPr>
              <a:t>Reads Cisco IOS Configuration </a:t>
            </a:r>
          </a:p>
          <a:p>
            <a:pPr marL="800100" lvl="1" indent="-400050"/>
            <a:r>
              <a:rPr lang="en-US" dirty="0">
                <a:solidFill>
                  <a:schemeClr val="tx2"/>
                </a:solidFill>
                <a:latin typeface="Calibri" charset="0"/>
              </a:rPr>
              <a:t>Checks reachability, loops and isolation</a:t>
            </a:r>
          </a:p>
          <a:p>
            <a:pPr marL="800100" lvl="1" indent="-400050"/>
            <a:r>
              <a:rPr lang="en-US" u="sng" dirty="0" smtClean="0">
                <a:solidFill>
                  <a:schemeClr val="tx2"/>
                </a:solidFill>
                <a:latin typeface="Calibri" charset="0"/>
              </a:rPr>
              <a:t>C: 60ms for Stanford Backbone</a:t>
            </a:r>
          </a:p>
          <a:p>
            <a:pPr marL="800100" lvl="1" indent="-400050"/>
            <a:r>
              <a:rPr lang="en-US" dirty="0">
                <a:solidFill>
                  <a:schemeClr val="tx2"/>
                </a:solidFill>
                <a:latin typeface="Calibri" charset="0"/>
              </a:rPr>
              <a:t>Python: 10 </a:t>
            </a:r>
            <a:r>
              <a:rPr lang="en-US" dirty="0" err="1">
                <a:solidFill>
                  <a:schemeClr val="tx2"/>
                </a:solidFill>
                <a:latin typeface="Calibri" charset="0"/>
              </a:rPr>
              <a:t>mins</a:t>
            </a:r>
            <a:r>
              <a:rPr lang="en-US" dirty="0">
                <a:solidFill>
                  <a:schemeClr val="tx2"/>
                </a:solidFill>
                <a:latin typeface="Calibri" charset="0"/>
              </a:rPr>
              <a:t> for Stanford </a:t>
            </a:r>
            <a:r>
              <a:rPr lang="en-US" dirty="0" smtClean="0">
                <a:solidFill>
                  <a:schemeClr val="tx2"/>
                </a:solidFill>
                <a:latin typeface="Calibri" charset="0"/>
              </a:rPr>
              <a:t>Backbone</a:t>
            </a:r>
            <a:endParaRPr lang="en-US" dirty="0">
              <a:solidFill>
                <a:schemeClr val="tx2"/>
              </a:solidFill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</a:rPr>
              <a:t>Code</a:t>
            </a:r>
          </a:p>
          <a:p>
            <a:pPr lvl="1" indent="-342900"/>
            <a:r>
              <a:rPr lang="en-US" sz="2400" dirty="0" smtClean="0">
                <a:solidFill>
                  <a:srgbClr val="1F497D"/>
                </a:solidFill>
                <a:cs typeface="Century Schoolbook"/>
              </a:rPr>
              <a:t>http://</a:t>
            </a:r>
            <a:r>
              <a:rPr lang="en-US" sz="2400" dirty="0" err="1" smtClean="0">
                <a:solidFill>
                  <a:srgbClr val="1F497D"/>
                </a:solidFill>
                <a:cs typeface="Century Schoolbook"/>
              </a:rPr>
              <a:t>bitbucket.org</a:t>
            </a:r>
            <a:r>
              <a:rPr lang="en-US" sz="2400" dirty="0" smtClean="0">
                <a:solidFill>
                  <a:srgbClr val="1F497D"/>
                </a:solidFill>
                <a:cs typeface="Century Schoolbook"/>
              </a:rPr>
              <a:t>/</a:t>
            </a:r>
            <a:r>
              <a:rPr lang="en-US" sz="2400" dirty="0" err="1" smtClean="0">
                <a:solidFill>
                  <a:srgbClr val="1F497D"/>
                </a:solidFill>
                <a:cs typeface="Century Schoolbook"/>
              </a:rPr>
              <a:t>peymank</a:t>
            </a:r>
            <a:r>
              <a:rPr lang="en-US" sz="2400" dirty="0" smtClean="0">
                <a:solidFill>
                  <a:srgbClr val="1F497D"/>
                </a:solidFill>
                <a:cs typeface="Century Schoolbook"/>
              </a:rPr>
              <a:t>/</a:t>
            </a:r>
            <a:r>
              <a:rPr lang="en-US" sz="2400" dirty="0" err="1" smtClean="0">
                <a:solidFill>
                  <a:srgbClr val="1F497D"/>
                </a:solidFill>
                <a:cs typeface="Century Schoolbook"/>
              </a:rPr>
              <a:t>hassel</a:t>
            </a:r>
            <a:r>
              <a:rPr lang="en-US" sz="2400" dirty="0" smtClean="0">
                <a:solidFill>
                  <a:srgbClr val="1F497D"/>
                </a:solidFill>
                <a:cs typeface="Century Schoolbook"/>
              </a:rPr>
              <a:t>-public</a:t>
            </a:r>
          </a:p>
        </p:txBody>
      </p:sp>
      <p:sp>
        <p:nvSpPr>
          <p:cNvPr id="3" name="Right Arrow 2"/>
          <p:cNvSpPr/>
          <p:nvPr/>
        </p:nvSpPr>
        <p:spPr>
          <a:xfrm>
            <a:off x="8222080" y="6193003"/>
            <a:ext cx="367654" cy="357258"/>
          </a:xfrm>
          <a:prstGeom prst="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ction Button: Custom 1">
            <a:hlinkClick r:id="rId2" action="ppaction://hlinksldjump" highlightClick="1"/>
          </p:cNvPr>
          <p:cNvSpPr/>
          <p:nvPr/>
        </p:nvSpPr>
        <p:spPr>
          <a:xfrm>
            <a:off x="8074043" y="6126163"/>
            <a:ext cx="612757" cy="467876"/>
          </a:xfrm>
          <a:prstGeom prst="actionButtonBlank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80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Three of our projects</a:t>
            </a:r>
            <a:endParaRPr lang="en-US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849438"/>
            <a:ext cx="8229600" cy="4525962"/>
          </a:xfrm>
        </p:spPr>
        <p:txBody>
          <a:bodyPr rtlCol="0">
            <a:normAutofit fontScale="92500" lnSpcReduction="1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600" dirty="0" smtClean="0">
                <a:ea typeface="+mn-ea"/>
                <a:cs typeface="+mn-cs"/>
              </a:rPr>
              <a:t>Static Checking [HSA]</a:t>
            </a:r>
            <a:br>
              <a:rPr lang="en-US" sz="3600" dirty="0" smtClean="0">
                <a:ea typeface="+mn-ea"/>
                <a:cs typeface="+mn-cs"/>
              </a:rPr>
            </a:br>
            <a:r>
              <a:rPr lang="en-US" dirty="0" smtClean="0">
                <a:solidFill>
                  <a:srgbClr val="1F497D"/>
                </a:solidFill>
                <a:ea typeface="+mn-ea"/>
                <a:cs typeface="+mn-cs"/>
              </a:rPr>
              <a:t>“Independently checking correctness”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dirty="0" smtClean="0">
              <a:solidFill>
                <a:srgbClr val="1F497D"/>
              </a:solidFill>
              <a:ea typeface="+mn-ea"/>
              <a:cs typeface="+mn-cs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600" dirty="0" smtClean="0">
                <a:ea typeface="+mn-ea"/>
                <a:cs typeface="+mn-cs"/>
              </a:rPr>
              <a:t>Automatic Testing [ATPG]</a:t>
            </a:r>
            <a:br>
              <a:rPr lang="en-US" sz="3600" dirty="0" smtClean="0">
                <a:ea typeface="+mn-ea"/>
                <a:cs typeface="+mn-cs"/>
              </a:rPr>
            </a:br>
            <a:r>
              <a:rPr lang="en-US" dirty="0" smtClean="0">
                <a:solidFill>
                  <a:srgbClr val="1F497D"/>
                </a:solidFill>
                <a:ea typeface="+mn-ea"/>
                <a:cs typeface="Courier New"/>
              </a:rPr>
              <a:t>“Is the </a:t>
            </a:r>
            <a:r>
              <a:rPr lang="en-US" dirty="0" err="1" smtClean="0">
                <a:solidFill>
                  <a:srgbClr val="1F497D"/>
                </a:solidFill>
                <a:ea typeface="+mn-ea"/>
                <a:cs typeface="Courier New"/>
              </a:rPr>
              <a:t>datapath</a:t>
            </a:r>
            <a:r>
              <a:rPr lang="en-US" dirty="0" smtClean="0">
                <a:solidFill>
                  <a:srgbClr val="1F497D"/>
                </a:solidFill>
                <a:ea typeface="+mn-ea"/>
                <a:cs typeface="Courier New"/>
              </a:rPr>
              <a:t> behaving correctly?”</a:t>
            </a:r>
            <a:endParaRPr lang="en-US" dirty="0" smtClean="0">
              <a:ea typeface="+mn-ea"/>
              <a:cs typeface="+mn-cs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3600" dirty="0" smtClean="0">
              <a:ea typeface="+mn-ea"/>
              <a:cs typeface="+mn-cs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600" dirty="0" smtClean="0">
                <a:ea typeface="+mn-ea"/>
                <a:cs typeface="+mn-cs"/>
              </a:rPr>
              <a:t>Interactive Debugging [</a:t>
            </a:r>
            <a:r>
              <a:rPr lang="en-US" sz="3600" dirty="0" err="1" smtClean="0">
                <a:ea typeface="+mn-ea"/>
                <a:cs typeface="+mn-cs"/>
              </a:rPr>
              <a:t>ndb</a:t>
            </a:r>
            <a:r>
              <a:rPr lang="en-US" sz="3600" dirty="0" smtClean="0">
                <a:ea typeface="+mn-ea"/>
                <a:cs typeface="+mn-cs"/>
              </a:rPr>
              <a:t>]</a:t>
            </a:r>
            <a:r>
              <a:rPr lang="en-US" dirty="0" smtClean="0">
                <a:ea typeface="+mn-ea"/>
                <a:cs typeface="+mn-cs"/>
              </a:rPr>
              <a:t/>
            </a:r>
            <a:br>
              <a:rPr lang="en-US" dirty="0" smtClean="0">
                <a:ea typeface="+mn-ea"/>
                <a:cs typeface="+mn-cs"/>
              </a:rPr>
            </a:br>
            <a:r>
              <a:rPr lang="en-US" dirty="0" smtClean="0">
                <a:solidFill>
                  <a:srgbClr val="1F497D"/>
                </a:solidFill>
                <a:ea typeface="+mn-ea"/>
                <a:cs typeface="Courier New"/>
              </a:rPr>
              <a:t>“Finding bugs, and their root cause, </a:t>
            </a:r>
            <a:br>
              <a:rPr lang="en-US" dirty="0" smtClean="0">
                <a:solidFill>
                  <a:srgbClr val="1F497D"/>
                </a:solidFill>
                <a:ea typeface="+mn-ea"/>
                <a:cs typeface="Courier New"/>
              </a:rPr>
            </a:br>
            <a:r>
              <a:rPr lang="en-US" dirty="0" smtClean="0">
                <a:solidFill>
                  <a:srgbClr val="1F497D"/>
                </a:solidFill>
                <a:ea typeface="+mn-ea"/>
                <a:cs typeface="Courier New"/>
              </a:rPr>
              <a:t>in an operational network”</a:t>
            </a: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55974" y="4634198"/>
            <a:ext cx="8500606" cy="1826943"/>
          </a:xfrm>
          <a:prstGeom prst="roundRect">
            <a:avLst/>
          </a:prstGeom>
          <a:noFill/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74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" r="15273" b="31789"/>
          <a:stretch>
            <a:fillRect/>
          </a:stretch>
        </p:blipFill>
        <p:spPr bwMode="auto">
          <a:xfrm>
            <a:off x="2686050" y="4070350"/>
            <a:ext cx="24638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831975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700" dirty="0" smtClean="0">
                <a:ea typeface="+mj-ea"/>
                <a:cs typeface="+mj-cs"/>
              </a:rPr>
              <a:t>3. Interactive Debugging</a:t>
            </a: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4000" dirty="0" smtClean="0">
                <a:solidFill>
                  <a:srgbClr val="1F497D"/>
                </a:solidFill>
                <a:ea typeface="+mj-ea"/>
                <a:cs typeface="Courier New"/>
              </a:rPr>
              <a:t>Finding bugs, and their root cause, </a:t>
            </a:r>
            <a:br>
              <a:rPr lang="en-US" sz="4000" dirty="0" smtClean="0">
                <a:solidFill>
                  <a:srgbClr val="1F497D"/>
                </a:solidFill>
                <a:ea typeface="+mj-ea"/>
                <a:cs typeface="Courier New"/>
              </a:rPr>
            </a:br>
            <a:r>
              <a:rPr lang="en-US" sz="4000" dirty="0" smtClean="0">
                <a:solidFill>
                  <a:srgbClr val="1F497D"/>
                </a:solidFill>
                <a:ea typeface="+mj-ea"/>
                <a:cs typeface="Courier New"/>
              </a:rPr>
              <a:t>in an operational network</a:t>
            </a:r>
            <a:endParaRPr lang="en-US" dirty="0" smtClean="0">
              <a:solidFill>
                <a:srgbClr val="1F497D"/>
              </a:solidFill>
              <a:ea typeface="+mj-ea"/>
              <a:cs typeface="Courier New"/>
            </a:endParaRPr>
          </a:p>
        </p:txBody>
      </p:sp>
      <p:pic>
        <p:nvPicPr>
          <p:cNvPr id="7065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r="699" b="14445"/>
          <a:stretch>
            <a:fillRect/>
          </a:stretch>
        </p:blipFill>
        <p:spPr bwMode="auto">
          <a:xfrm>
            <a:off x="1624013" y="3962400"/>
            <a:ext cx="18669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9" t="7237" r="7550" b="16312"/>
          <a:stretch>
            <a:fillRect/>
          </a:stretch>
        </p:blipFill>
        <p:spPr bwMode="auto">
          <a:xfrm>
            <a:off x="4552950" y="4013200"/>
            <a:ext cx="1919288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" b="17174"/>
          <a:stretch>
            <a:fillRect/>
          </a:stretch>
        </p:blipFill>
        <p:spPr bwMode="auto">
          <a:xfrm>
            <a:off x="6051550" y="3556000"/>
            <a:ext cx="17589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727200" y="5892800"/>
            <a:ext cx="6140450" cy="7239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663" name="TextBox 7"/>
          <p:cNvSpPr txBox="1">
            <a:spLocks noChangeArrowheads="1"/>
          </p:cNvSpPr>
          <p:nvPr/>
        </p:nvSpPr>
        <p:spPr bwMode="auto">
          <a:xfrm>
            <a:off x="1776413" y="5892800"/>
            <a:ext cx="1017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Nikhil</a:t>
            </a:r>
          </a:p>
          <a:p>
            <a:pPr algn="ctr" eaLnBrk="1" hangingPunct="1"/>
            <a:r>
              <a:rPr lang="en-US" sz="1800"/>
              <a:t>Handigol</a:t>
            </a:r>
          </a:p>
        </p:txBody>
      </p:sp>
      <p:sp>
        <p:nvSpPr>
          <p:cNvPr id="70664" name="TextBox 8"/>
          <p:cNvSpPr txBox="1">
            <a:spLocks noChangeArrowheads="1"/>
          </p:cNvSpPr>
          <p:nvPr/>
        </p:nvSpPr>
        <p:spPr bwMode="auto">
          <a:xfrm>
            <a:off x="3203575" y="5892800"/>
            <a:ext cx="982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Brandon</a:t>
            </a:r>
          </a:p>
          <a:p>
            <a:pPr algn="ctr" eaLnBrk="1" hangingPunct="1"/>
            <a:r>
              <a:rPr lang="en-US" sz="1800"/>
              <a:t>Heller</a:t>
            </a:r>
          </a:p>
        </p:txBody>
      </p:sp>
      <p:sp>
        <p:nvSpPr>
          <p:cNvPr id="70665" name="TextBox 9"/>
          <p:cNvSpPr txBox="1">
            <a:spLocks noChangeArrowheads="1"/>
          </p:cNvSpPr>
          <p:nvPr/>
        </p:nvSpPr>
        <p:spPr bwMode="auto">
          <a:xfrm>
            <a:off x="4578350" y="5892800"/>
            <a:ext cx="1189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Vimal</a:t>
            </a:r>
          </a:p>
          <a:p>
            <a:pPr algn="ctr" eaLnBrk="1" hangingPunct="1"/>
            <a:r>
              <a:rPr lang="en-US" sz="1800"/>
              <a:t>Jeyakumar</a:t>
            </a:r>
          </a:p>
        </p:txBody>
      </p:sp>
      <p:sp>
        <p:nvSpPr>
          <p:cNvPr id="70666" name="TextBox 10"/>
          <p:cNvSpPr txBox="1">
            <a:spLocks noChangeArrowheads="1"/>
          </p:cNvSpPr>
          <p:nvPr/>
        </p:nvSpPr>
        <p:spPr bwMode="auto">
          <a:xfrm>
            <a:off x="6323013" y="5892800"/>
            <a:ext cx="10366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David</a:t>
            </a:r>
          </a:p>
          <a:p>
            <a:pPr algn="ctr" eaLnBrk="1" hangingPunct="1"/>
            <a:r>
              <a:rPr lang="en-US" sz="1800"/>
              <a:t>Mazières</a:t>
            </a:r>
          </a:p>
        </p:txBody>
      </p:sp>
    </p:spTree>
    <p:extLst>
      <p:ext uri="{BB962C8B-B14F-4D97-AF65-F5344CB8AC3E}">
        <p14:creationId xmlns:p14="http://schemas.microsoft.com/office/powerpoint/2010/main" val="32560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Backtrace: Software Programming</a:t>
            </a:r>
          </a:p>
        </p:txBody>
      </p:sp>
      <p:sp>
        <p:nvSpPr>
          <p:cNvPr id="6" name="Snip Single Corner Rectangle 5"/>
          <p:cNvSpPr/>
          <p:nvPr/>
        </p:nvSpPr>
        <p:spPr>
          <a:xfrm>
            <a:off x="261938" y="1417638"/>
            <a:ext cx="3225800" cy="835025"/>
          </a:xfrm>
          <a:prstGeom prst="snip1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Function </a:t>
            </a:r>
            <a:r>
              <a:rPr lang="en-US" sz="2400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sz="2400" dirty="0"/>
              <a:t>():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    	</a:t>
            </a:r>
            <a:r>
              <a:rPr lang="en-US" sz="2400" dirty="0">
                <a:latin typeface="Courier New"/>
                <a:cs typeface="Courier New"/>
              </a:rPr>
              <a:t>u = </a:t>
            </a:r>
            <a:r>
              <a:rPr lang="en-US" sz="2400" b="1" dirty="0">
                <a:solidFill>
                  <a:srgbClr val="FF0000"/>
                </a:solidFill>
                <a:latin typeface="Courier New"/>
                <a:cs typeface="Courier New"/>
              </a:rPr>
              <a:t>B</a:t>
            </a:r>
            <a:r>
              <a:rPr lang="en-US" sz="2400" dirty="0">
                <a:latin typeface="Courier New"/>
                <a:cs typeface="Courier New"/>
              </a:rPr>
              <a:t>(v)</a:t>
            </a:r>
          </a:p>
        </p:txBody>
      </p:sp>
      <p:sp>
        <p:nvSpPr>
          <p:cNvPr id="7" name="Snip Single Corner Rectangle 6"/>
          <p:cNvSpPr/>
          <p:nvPr/>
        </p:nvSpPr>
        <p:spPr>
          <a:xfrm>
            <a:off x="804863" y="3321050"/>
            <a:ext cx="3227387" cy="836613"/>
          </a:xfrm>
          <a:prstGeom prst="snip1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Function </a:t>
            </a:r>
            <a:r>
              <a:rPr lang="en-US" sz="2400" b="1" dirty="0">
                <a:solidFill>
                  <a:srgbClr val="FF0000"/>
                </a:solidFill>
                <a:latin typeface="Courier New"/>
                <a:cs typeface="Courier New"/>
              </a:rPr>
              <a:t>B</a:t>
            </a:r>
            <a:r>
              <a:rPr lang="en-US" sz="2400" dirty="0"/>
              <a:t>():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    	</a:t>
            </a:r>
            <a:r>
              <a:rPr lang="en-US" sz="2400" dirty="0">
                <a:latin typeface="Courier New"/>
                <a:cs typeface="Courier New"/>
              </a:rPr>
              <a:t>w = </a:t>
            </a:r>
            <a:r>
              <a:rPr lang="en-US" sz="2400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sz="2400" dirty="0">
                <a:latin typeface="Courier New"/>
                <a:cs typeface="Courier New"/>
              </a:rPr>
              <a:t>(x)</a:t>
            </a:r>
          </a:p>
        </p:txBody>
      </p:sp>
      <p:sp>
        <p:nvSpPr>
          <p:cNvPr id="8" name="Snip Single Corner Rectangle 7"/>
          <p:cNvSpPr/>
          <p:nvPr/>
        </p:nvSpPr>
        <p:spPr>
          <a:xfrm>
            <a:off x="1362075" y="5222875"/>
            <a:ext cx="3227388" cy="835025"/>
          </a:xfrm>
          <a:prstGeom prst="snip1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Function </a:t>
            </a:r>
            <a:r>
              <a:rPr lang="en-US" sz="2400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sz="2400" dirty="0"/>
              <a:t>():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	</a:t>
            </a:r>
            <a:r>
              <a:rPr lang="en-US" sz="2400" dirty="0">
                <a:latin typeface="Courier New"/>
                <a:cs typeface="Courier New"/>
              </a:rPr>
              <a:t>y = error</a:t>
            </a:r>
          </a:p>
        </p:txBody>
      </p:sp>
      <p:cxnSp>
        <p:nvCxnSpPr>
          <p:cNvPr id="9" name="Curved Connector 8"/>
          <p:cNvCxnSpPr/>
          <p:nvPr/>
        </p:nvCxnSpPr>
        <p:spPr>
          <a:xfrm rot="16200000" flipV="1">
            <a:off x="1219200" y="2552700"/>
            <a:ext cx="1270000" cy="52070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6200000" flipV="1">
            <a:off x="1809750" y="4464050"/>
            <a:ext cx="1270000" cy="52070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851400" y="1744663"/>
            <a:ext cx="3835400" cy="3478212"/>
          </a:xfrm>
          <a:prstGeom prst="rect">
            <a:avLst/>
          </a:prstGeom>
          <a:solidFill>
            <a:srgbClr val="FFFF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143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</a:rPr>
              <a:t>Breakpoint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“</a:t>
            </a:r>
            <a:r>
              <a:rPr lang="en-US" sz="2400" dirty="0">
                <a:solidFill>
                  <a:schemeClr val="tx1"/>
                </a:solidFill>
                <a:latin typeface="Courier New"/>
                <a:cs typeface="Courier New"/>
              </a:rPr>
              <a:t>u == error</a:t>
            </a:r>
            <a:r>
              <a:rPr lang="en-US" sz="2400" dirty="0">
                <a:solidFill>
                  <a:schemeClr val="tx1"/>
                </a:solidFill>
              </a:rPr>
              <a:t>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indent="1143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Backtrace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File “A”, line 10, Function 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()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File “B”, line 43, Function 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()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File “C”, line 21, Function 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C</a:t>
            </a:r>
            <a:r>
              <a:rPr lang="en-US" dirty="0">
                <a:solidFill>
                  <a:schemeClr val="tx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773848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Interactive Debugging with </a:t>
            </a:r>
            <a:r>
              <a:rPr lang="en-US">
                <a:latin typeface="Courier New" charset="0"/>
                <a:cs typeface="Courier New" charset="0"/>
              </a:rPr>
              <a:t>ndb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1600200"/>
            <a:ext cx="7734300" cy="4525963"/>
          </a:xfrm>
        </p:spPr>
        <p:txBody>
          <a:bodyPr rtlCol="0">
            <a:norm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Problem</a:t>
            </a:r>
            <a:r>
              <a:rPr lang="en-US" dirty="0" smtClean="0">
                <a:ea typeface="+mn-ea"/>
                <a:cs typeface="+mn-cs"/>
              </a:rPr>
              <a:t> 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When an operational network misbehaves, </a:t>
            </a:r>
            <a:br>
              <a:rPr lang="en-US" dirty="0" smtClean="0">
                <a:ea typeface="+mn-ea"/>
              </a:rPr>
            </a:br>
            <a:r>
              <a:rPr lang="en-US" dirty="0" smtClean="0">
                <a:ea typeface="+mn-ea"/>
              </a:rPr>
              <a:t>it is very hard to find the root cause.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Goal</a:t>
            </a:r>
            <a:r>
              <a:rPr lang="en-US" dirty="0" smtClean="0">
                <a:ea typeface="+mn-ea"/>
                <a:cs typeface="+mn-cs"/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Allow users to define a </a:t>
            </a:r>
            <a:r>
              <a:rPr lang="en-US" u="sng" dirty="0" smtClean="0">
                <a:ea typeface="+mn-ea"/>
              </a:rPr>
              <a:t>Network Breakpoint</a:t>
            </a:r>
            <a:r>
              <a:rPr lang="en-US" dirty="0" smtClean="0">
                <a:ea typeface="+mn-ea"/>
              </a:rPr>
              <a:t>.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Capture and reconstruct the sequence of events leading to the breakpoint.  </a:t>
            </a:r>
          </a:p>
        </p:txBody>
      </p:sp>
    </p:spTree>
    <p:extLst>
      <p:ext uri="{BB962C8B-B14F-4D97-AF65-F5344CB8AC3E}">
        <p14:creationId xmlns:p14="http://schemas.microsoft.com/office/powerpoint/2010/main" val="167207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 descr="Dem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9"/>
          <a:stretch>
            <a:fillRect/>
          </a:stretch>
        </p:blipFill>
        <p:spPr bwMode="auto">
          <a:xfrm>
            <a:off x="0" y="1281113"/>
            <a:ext cx="9144000" cy="5627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Network Debugger</a:t>
            </a:r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6952457" y="5195093"/>
            <a:ext cx="209550" cy="474663"/>
          </a:xfrm>
          <a:prstGeom prst="line">
            <a:avLst/>
          </a:prstGeom>
          <a:ln w="127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00200" y="3352800"/>
            <a:ext cx="533400" cy="115888"/>
          </a:xfrm>
          <a:prstGeom prst="line">
            <a:avLst/>
          </a:prstGeom>
          <a:ln w="127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>
            <a:spLocks noChangeAspect="1"/>
          </p:cNvSpPr>
          <p:nvPr/>
        </p:nvSpPr>
        <p:spPr>
          <a:xfrm>
            <a:off x="1965325" y="3219450"/>
            <a:ext cx="549275" cy="547688"/>
          </a:xfrm>
          <a:prstGeom prst="ellipse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139320" y="2751039"/>
            <a:ext cx="414697" cy="5847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B</a:t>
            </a:r>
          </a:p>
        </p:txBody>
      </p:sp>
      <p:cxnSp>
        <p:nvCxnSpPr>
          <p:cNvPr id="41" name="Straight Connector 40"/>
          <p:cNvCxnSpPr/>
          <p:nvPr/>
        </p:nvCxnSpPr>
        <p:spPr>
          <a:xfrm rot="5400000" flipH="1" flipV="1">
            <a:off x="6286500" y="3848100"/>
            <a:ext cx="381000" cy="304800"/>
          </a:xfrm>
          <a:prstGeom prst="line">
            <a:avLst/>
          </a:prstGeom>
          <a:ln w="127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5575300" y="3200400"/>
            <a:ext cx="520700" cy="295275"/>
          </a:xfrm>
          <a:prstGeom prst="line">
            <a:avLst/>
          </a:prstGeom>
          <a:ln w="127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905000" y="4267200"/>
            <a:ext cx="498475" cy="76200"/>
          </a:xfrm>
          <a:prstGeom prst="line">
            <a:avLst/>
          </a:prstGeom>
          <a:ln w="127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057400" y="4822825"/>
            <a:ext cx="492125" cy="206375"/>
          </a:xfrm>
          <a:prstGeom prst="line">
            <a:avLst/>
          </a:prstGeom>
          <a:ln w="127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 flipH="1" flipV="1">
            <a:off x="2419350" y="5022850"/>
            <a:ext cx="406400" cy="63500"/>
          </a:xfrm>
          <a:prstGeom prst="line">
            <a:avLst/>
          </a:prstGeom>
          <a:ln w="127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740" name="Picture 12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800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4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71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6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14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15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05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16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57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3" descr="server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334000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4" descr="server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34"/>
          <p:cNvSpPr/>
          <p:nvPr/>
        </p:nvSpPr>
        <p:spPr>
          <a:xfrm>
            <a:off x="7104063" y="5461000"/>
            <a:ext cx="381000" cy="1460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7362426" y="4833795"/>
            <a:ext cx="433332" cy="5847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A</a:t>
            </a:r>
          </a:p>
        </p:txBody>
      </p:sp>
      <p:sp>
        <p:nvSpPr>
          <p:cNvPr id="3" name="Can 2"/>
          <p:cNvSpPr/>
          <p:nvPr/>
        </p:nvSpPr>
        <p:spPr>
          <a:xfrm>
            <a:off x="4076700" y="5537200"/>
            <a:ext cx="995363" cy="1076325"/>
          </a:xfrm>
          <a:prstGeom prst="can">
            <a:avLst>
              <a:gd name="adj" fmla="val 30951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065880" y="2884159"/>
            <a:ext cx="378629" cy="5847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S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1384524" y="5513044"/>
            <a:ext cx="2133600" cy="1320995"/>
          </a:xfrm>
          <a:prstGeom prst="wedgeRoundRectCallout">
            <a:avLst>
              <a:gd name="adj1" fmla="val 78830"/>
              <a:gd name="adj2" fmla="val -17949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Breakpoint</a:t>
            </a:r>
            <a:endParaRPr lang="en-US" sz="17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/>
              <a:t>Switch = 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</a:t>
            </a:r>
            <a:endParaRPr lang="en-US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/>
              <a:t>IP </a:t>
            </a:r>
            <a:r>
              <a:rPr lang="en-US" sz="1700" dirty="0" err="1"/>
              <a:t>src</a:t>
            </a:r>
            <a:r>
              <a:rPr lang="en-US" sz="1700" dirty="0"/>
              <a:t> = </a:t>
            </a:r>
            <a:r>
              <a:rPr lang="en-U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1700" dirty="0"/>
              <a:t>, IP </a:t>
            </a:r>
            <a:r>
              <a:rPr lang="en-US" sz="1700" dirty="0" err="1"/>
              <a:t>dst</a:t>
            </a:r>
            <a:r>
              <a:rPr lang="en-US" sz="1700" dirty="0"/>
              <a:t> = </a:t>
            </a:r>
            <a:r>
              <a:rPr lang="en-U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  <a:endParaRPr lang="en-US" sz="17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/>
              <a:t>TCP Port = 22</a:t>
            </a:r>
          </a:p>
        </p:txBody>
      </p:sp>
      <p:sp>
        <p:nvSpPr>
          <p:cNvPr id="26" name="Folded Corner 25"/>
          <p:cNvSpPr/>
          <p:nvPr/>
        </p:nvSpPr>
        <p:spPr>
          <a:xfrm>
            <a:off x="6705600" y="52451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Folded Corner 26"/>
          <p:cNvSpPr/>
          <p:nvPr/>
        </p:nvSpPr>
        <p:spPr>
          <a:xfrm>
            <a:off x="3898900" y="4424363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Folded Corner 27"/>
          <p:cNvSpPr/>
          <p:nvPr/>
        </p:nvSpPr>
        <p:spPr>
          <a:xfrm>
            <a:off x="3144838" y="40513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Folded Corner 28"/>
          <p:cNvSpPr/>
          <p:nvPr/>
        </p:nvSpPr>
        <p:spPr>
          <a:xfrm>
            <a:off x="2133600" y="34290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Folded Corner 63"/>
          <p:cNvSpPr/>
          <p:nvPr/>
        </p:nvSpPr>
        <p:spPr>
          <a:xfrm>
            <a:off x="4572000" y="60198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" name="Folded Corner 64"/>
          <p:cNvSpPr/>
          <p:nvPr/>
        </p:nvSpPr>
        <p:spPr>
          <a:xfrm>
            <a:off x="4495800" y="60198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" name="Folded Corner 65"/>
          <p:cNvSpPr/>
          <p:nvPr/>
        </p:nvSpPr>
        <p:spPr>
          <a:xfrm>
            <a:off x="4419600" y="60198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7" name="Folded Corner 66"/>
          <p:cNvSpPr/>
          <p:nvPr/>
        </p:nvSpPr>
        <p:spPr>
          <a:xfrm>
            <a:off x="4343400" y="60198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3760" name="TextBox 7"/>
          <p:cNvSpPr txBox="1">
            <a:spLocks noChangeArrowheads="1"/>
          </p:cNvSpPr>
          <p:nvPr/>
        </p:nvSpPr>
        <p:spPr bwMode="auto">
          <a:xfrm>
            <a:off x="4021138" y="6157913"/>
            <a:ext cx="1120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Collector</a:t>
            </a:r>
          </a:p>
        </p:txBody>
      </p:sp>
    </p:spTree>
    <p:extLst>
      <p:ext uri="{BB962C8B-B14F-4D97-AF65-F5344CB8AC3E}">
        <p14:creationId xmlns:p14="http://schemas.microsoft.com/office/powerpoint/2010/main" val="2298834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-0.05139 -0.0300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" y="-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92 L -0.23229 0.1129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0" y="56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39 -0.03009 L -0.3585 -0.1497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0" y="-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93 L 0.06754 0.2331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0" y="116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5 -0.14976 L -0.44201 -0.2041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0" y="-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0.0007 L 0.14046 0.28773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144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201 -0.20416 L -0.5526 -0.2962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-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069 L 0.24132 0.3784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0" y="19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250" autoRev="1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1" grpId="1" animBg="1"/>
      <p:bldP spid="31" grpId="2" animBg="1"/>
      <p:bldP spid="31" grpId="3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64" grpId="0" animBg="1"/>
      <p:bldP spid="65" grpId="0" animBg="1"/>
      <p:bldP spid="66" grpId="0" animBg="1"/>
      <p:bldP spid="67" grpId="0" animBg="1"/>
      <p:bldP spid="67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3" descr="Demo.pn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9"/>
          <a:stretch>
            <a:fillRect/>
          </a:stretch>
        </p:blipFill>
        <p:spPr bwMode="auto">
          <a:xfrm>
            <a:off x="0" y="1281113"/>
            <a:ext cx="9144000" cy="5627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</a:extLst>
        </p:spPr>
      </p:pic>
      <p:pic>
        <p:nvPicPr>
          <p:cNvPr id="75778" name="Picture 9" descr="black-server-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57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1600200" y="3352800"/>
            <a:ext cx="609600" cy="152400"/>
          </a:xfrm>
          <a:prstGeom prst="line">
            <a:avLst/>
          </a:prstGeom>
          <a:ln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58000" y="5334000"/>
            <a:ext cx="533400" cy="228600"/>
          </a:xfrm>
          <a:prstGeom prst="line">
            <a:avLst/>
          </a:prstGeom>
          <a:ln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Network Debugger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286000" y="3505200"/>
            <a:ext cx="990600" cy="60960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276600" y="4114800"/>
            <a:ext cx="762000" cy="38100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38600" y="4495800"/>
            <a:ext cx="2819400" cy="83820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858000" y="5334000"/>
            <a:ext cx="457200" cy="15240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rou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02013"/>
            <a:ext cx="53340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rou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11613"/>
            <a:ext cx="53340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 descr="rou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343400"/>
            <a:ext cx="5334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rou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181600"/>
            <a:ext cx="5334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2"/>
          <p:cNvCxnSpPr/>
          <p:nvPr/>
        </p:nvCxnSpPr>
        <p:spPr>
          <a:xfrm rot="5400000" flipH="1" flipV="1">
            <a:off x="6286500" y="3848100"/>
            <a:ext cx="381000" cy="304800"/>
          </a:xfrm>
          <a:prstGeom prst="line">
            <a:avLst/>
          </a:prstGeom>
          <a:ln w="12700"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562600" y="3200400"/>
            <a:ext cx="533400" cy="304800"/>
          </a:xfrm>
          <a:prstGeom prst="line">
            <a:avLst/>
          </a:prstGeom>
          <a:ln w="12700"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905000" y="4264025"/>
            <a:ext cx="498475" cy="79375"/>
          </a:xfrm>
          <a:prstGeom prst="line">
            <a:avLst/>
          </a:prstGeom>
          <a:ln w="12700"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2057400" y="4800600"/>
            <a:ext cx="479425" cy="228600"/>
          </a:xfrm>
          <a:prstGeom prst="line">
            <a:avLst/>
          </a:prstGeom>
          <a:ln w="12700"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 flipH="1" flipV="1">
            <a:off x="2425700" y="5022850"/>
            <a:ext cx="400050" cy="69850"/>
          </a:xfrm>
          <a:prstGeom prst="line">
            <a:avLst/>
          </a:prstGeom>
          <a:ln w="12700"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795" name="Picture 48" descr="server-1.png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6" name="Picture 4" descr="black-server-ico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800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7" name="Picture 5" descr="black-server-ico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71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8" name="Picture 7" descr="black-server-ico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14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9" name="Picture 47" descr="server-1.png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334000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1143000" y="1987550"/>
            <a:ext cx="1219200" cy="1216025"/>
          </a:xfrm>
          <a:prstGeom prst="roundRect">
            <a:avLst>
              <a:gd name="adj" fmla="val 516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0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0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0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0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000" dirty="0">
                <a:cs typeface="Times New Roman"/>
              </a:rPr>
              <a:t> &lt;Match, Action&gt; 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000" dirty="0">
                <a:cs typeface="Times New Roman"/>
              </a:rPr>
              <a:t> …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000" dirty="0">
                <a:cs typeface="Times New Roman"/>
              </a:rPr>
              <a:t> 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cs typeface="Times New Roman"/>
              </a:rPr>
              <a:t>      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844800" y="2444750"/>
            <a:ext cx="1219200" cy="1216025"/>
          </a:xfrm>
          <a:prstGeom prst="roundRect">
            <a:avLst>
              <a:gd name="adj" fmla="val 516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0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0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0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0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000" dirty="0">
                <a:cs typeface="Times New Roman"/>
              </a:rPr>
              <a:t> &lt;Match, Action&gt; 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000" dirty="0">
                <a:cs typeface="Times New Roman"/>
              </a:rPr>
              <a:t> …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000" dirty="0">
                <a:cs typeface="Times New Roman"/>
              </a:rPr>
              <a:t> 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cs typeface="Times New Roman"/>
              </a:rPr>
              <a:t>      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546600" y="3206750"/>
            <a:ext cx="1219200" cy="1216025"/>
          </a:xfrm>
          <a:prstGeom prst="roundRect">
            <a:avLst>
              <a:gd name="adj" fmla="val 516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0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0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0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0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000" dirty="0">
                <a:cs typeface="Times New Roman"/>
              </a:rPr>
              <a:t> &lt;Match, Action&gt; 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000" dirty="0">
                <a:cs typeface="Times New Roman"/>
              </a:rPr>
              <a:t> …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000" dirty="0">
                <a:cs typeface="Times New Roman"/>
              </a:rPr>
              <a:t> 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cs typeface="Times New Roman"/>
              </a:rPr>
              <a:t>      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48400" y="3816350"/>
            <a:ext cx="1219200" cy="1216025"/>
          </a:xfrm>
          <a:prstGeom prst="roundRect">
            <a:avLst>
              <a:gd name="adj" fmla="val 516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0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0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0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0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000" dirty="0">
                <a:cs typeface="Times New Roman"/>
              </a:rPr>
              <a:t> &lt;Match, Action&gt; 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000" dirty="0">
                <a:cs typeface="Times New Roman"/>
              </a:rPr>
              <a:t> …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000" dirty="0">
                <a:cs typeface="Times New Roman"/>
              </a:rPr>
              <a:t> 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cs typeface="Times New Roman"/>
              </a:rPr>
              <a:t>       </a:t>
            </a:r>
          </a:p>
        </p:txBody>
      </p:sp>
      <p:pic>
        <p:nvPicPr>
          <p:cNvPr id="75804" name="Picture 8" descr="black-server-ico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05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Can 36"/>
          <p:cNvSpPr/>
          <p:nvPr/>
        </p:nvSpPr>
        <p:spPr>
          <a:xfrm>
            <a:off x="4076700" y="5537200"/>
            <a:ext cx="995363" cy="1076325"/>
          </a:xfrm>
          <a:prstGeom prst="can">
            <a:avLst>
              <a:gd name="adj" fmla="val 30951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Folded Corner 14"/>
          <p:cNvSpPr/>
          <p:nvPr/>
        </p:nvSpPr>
        <p:spPr>
          <a:xfrm>
            <a:off x="4572000" y="60198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Folded Corner 15"/>
          <p:cNvSpPr/>
          <p:nvPr/>
        </p:nvSpPr>
        <p:spPr>
          <a:xfrm>
            <a:off x="4495800" y="60198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Folded Corner 16"/>
          <p:cNvSpPr/>
          <p:nvPr/>
        </p:nvSpPr>
        <p:spPr>
          <a:xfrm>
            <a:off x="4419600" y="60198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Folded Corner 17"/>
          <p:cNvSpPr/>
          <p:nvPr/>
        </p:nvSpPr>
        <p:spPr>
          <a:xfrm>
            <a:off x="4343400" y="60198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5810" name="TextBox 37"/>
          <p:cNvSpPr txBox="1">
            <a:spLocks noChangeArrowheads="1"/>
          </p:cNvSpPr>
          <p:nvPr/>
        </p:nvSpPr>
        <p:spPr bwMode="auto">
          <a:xfrm>
            <a:off x="4021138" y="6157913"/>
            <a:ext cx="1120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Collector</a:t>
            </a:r>
          </a:p>
        </p:txBody>
      </p:sp>
    </p:spTree>
    <p:extLst>
      <p:ext uri="{BB962C8B-B14F-4D97-AF65-F5344CB8AC3E}">
        <p14:creationId xmlns:p14="http://schemas.microsoft.com/office/powerpoint/2010/main" val="199070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1.11111E-6 L 0.225 -0.1175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0" y="-5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6702 -0.2423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0" y="-12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13507 -0.2891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00" y="-14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24306 -0.3798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0" y="-190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3" descr="Dem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9"/>
          <a:stretch>
            <a:fillRect/>
          </a:stretch>
        </p:blipFill>
        <p:spPr bwMode="auto">
          <a:xfrm>
            <a:off x="0" y="1281113"/>
            <a:ext cx="9144000" cy="5627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457200" y="236538"/>
            <a:ext cx="8229600" cy="1143000"/>
          </a:xfrm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6952457" y="5195093"/>
            <a:ext cx="209550" cy="474663"/>
          </a:xfrm>
          <a:prstGeom prst="line">
            <a:avLst/>
          </a:prstGeom>
          <a:ln w="127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00200" y="3352800"/>
            <a:ext cx="533400" cy="152400"/>
          </a:xfrm>
          <a:prstGeom prst="line">
            <a:avLst/>
          </a:prstGeom>
          <a:ln w="127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139320" y="2751039"/>
            <a:ext cx="414697" cy="5847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B</a:t>
            </a:r>
          </a:p>
        </p:txBody>
      </p:sp>
      <p:cxnSp>
        <p:nvCxnSpPr>
          <p:cNvPr id="41" name="Straight Connector 40"/>
          <p:cNvCxnSpPr/>
          <p:nvPr/>
        </p:nvCxnSpPr>
        <p:spPr>
          <a:xfrm rot="5400000" flipH="1" flipV="1">
            <a:off x="6286500" y="3848100"/>
            <a:ext cx="381000" cy="304800"/>
          </a:xfrm>
          <a:prstGeom prst="line">
            <a:avLst/>
          </a:prstGeom>
          <a:ln w="127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5575300" y="3200400"/>
            <a:ext cx="520700" cy="295275"/>
          </a:xfrm>
          <a:prstGeom prst="line">
            <a:avLst/>
          </a:prstGeom>
          <a:ln w="127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905000" y="4267200"/>
            <a:ext cx="498475" cy="76200"/>
          </a:xfrm>
          <a:prstGeom prst="line">
            <a:avLst/>
          </a:prstGeom>
          <a:ln w="127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057400" y="4822825"/>
            <a:ext cx="492125" cy="206375"/>
          </a:xfrm>
          <a:prstGeom prst="line">
            <a:avLst/>
          </a:prstGeom>
          <a:ln w="127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 flipH="1" flipV="1">
            <a:off x="2419350" y="5022850"/>
            <a:ext cx="406400" cy="63500"/>
          </a:xfrm>
          <a:prstGeom prst="line">
            <a:avLst/>
          </a:prstGeom>
          <a:ln w="127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811" name="Picture 12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800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2" name="Picture 4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71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3" name="Picture 6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14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4" name="Picture 15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05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5" name="Picture 16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57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6" name="Picture 33" descr="server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334000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7" name="Picture 34" descr="server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34"/>
          <p:cNvSpPr/>
          <p:nvPr/>
        </p:nvSpPr>
        <p:spPr>
          <a:xfrm>
            <a:off x="7104063" y="5461000"/>
            <a:ext cx="381000" cy="1460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7362426" y="4833795"/>
            <a:ext cx="433332" cy="5847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A</a:t>
            </a:r>
          </a:p>
        </p:txBody>
      </p:sp>
      <p:sp>
        <p:nvSpPr>
          <p:cNvPr id="3" name="Can 2"/>
          <p:cNvSpPr/>
          <p:nvPr/>
        </p:nvSpPr>
        <p:spPr>
          <a:xfrm>
            <a:off x="4076700" y="5537200"/>
            <a:ext cx="995363" cy="1076325"/>
          </a:xfrm>
          <a:prstGeom prst="can">
            <a:avLst>
              <a:gd name="adj" fmla="val 30951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Folded Corner 25"/>
          <p:cNvSpPr/>
          <p:nvPr/>
        </p:nvSpPr>
        <p:spPr>
          <a:xfrm>
            <a:off x="6705600" y="52451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6" name="Group 95"/>
          <p:cNvGrpSpPr>
            <a:grpSpLocks/>
          </p:cNvGrpSpPr>
          <p:nvPr/>
        </p:nvGrpSpPr>
        <p:grpSpPr bwMode="auto">
          <a:xfrm>
            <a:off x="1139825" y="639763"/>
            <a:ext cx="6662738" cy="4605337"/>
            <a:chOff x="1139320" y="639606"/>
            <a:chExt cx="6663266" cy="4605494"/>
          </a:xfrm>
        </p:grpSpPr>
        <p:sp>
          <p:nvSpPr>
            <p:cNvPr id="37" name="Rounded Rectangle 36"/>
            <p:cNvSpPr/>
            <p:nvPr/>
          </p:nvSpPr>
          <p:spPr bwMode="auto">
            <a:xfrm>
              <a:off x="1139320" y="1341973"/>
              <a:ext cx="6662738" cy="492031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latin typeface="+mj-lt"/>
                </a:rPr>
                <a:t>Network Virtualization</a:t>
              </a:r>
            </a:p>
          </p:txBody>
        </p:sp>
        <p:grpSp>
          <p:nvGrpSpPr>
            <p:cNvPr id="76841" name="Group 22"/>
            <p:cNvGrpSpPr>
              <a:grpSpLocks/>
            </p:cNvGrpSpPr>
            <p:nvPr/>
          </p:nvGrpSpPr>
          <p:grpSpPr bwMode="auto">
            <a:xfrm>
              <a:off x="1159787" y="639606"/>
              <a:ext cx="6616804" cy="644525"/>
              <a:chOff x="1159787" y="639606"/>
              <a:chExt cx="6616804" cy="644525"/>
            </a:xfrm>
          </p:grpSpPr>
          <p:grpSp>
            <p:nvGrpSpPr>
              <p:cNvPr id="76852" name="Group 27"/>
              <p:cNvGrpSpPr>
                <a:grpSpLocks/>
              </p:cNvGrpSpPr>
              <p:nvPr/>
            </p:nvGrpSpPr>
            <p:grpSpPr bwMode="auto">
              <a:xfrm>
                <a:off x="1159787" y="639606"/>
                <a:ext cx="1752600" cy="644525"/>
                <a:chOff x="1066800" y="1108169"/>
                <a:chExt cx="1752600" cy="644431"/>
              </a:xfrm>
            </p:grpSpPr>
            <p:sp>
              <p:nvSpPr>
                <p:cNvPr id="40" name="Rounded Rectangle 39"/>
                <p:cNvSpPr/>
                <p:nvPr/>
              </p:nvSpPr>
              <p:spPr>
                <a:xfrm>
                  <a:off x="1066800" y="1108169"/>
                  <a:ext cx="1752600" cy="644431"/>
                </a:xfrm>
                <a:prstGeom prst="roundRect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dirty="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grpSp>
              <p:nvGrpSpPr>
                <p:cNvPr id="42" name="Group 24"/>
                <p:cNvGrpSpPr/>
                <p:nvPr/>
              </p:nvGrpSpPr>
              <p:grpSpPr>
                <a:xfrm>
                  <a:off x="2133600" y="1219200"/>
                  <a:ext cx="609600" cy="457200"/>
                  <a:chOff x="2057400" y="1219200"/>
                  <a:chExt cx="609600" cy="457200"/>
                </a:xfrm>
                <a:effectLst>
                  <a:outerShdw blurRad="50800" dist="50800" dir="12780000" algn="tl" rotWithShape="0">
                    <a:srgbClr val="000000">
                      <a:alpha val="57000"/>
                    </a:srgbClr>
                  </a:outerShdw>
                </a:effectLst>
              </p:grpSpPr>
              <p:sp>
                <p:nvSpPr>
                  <p:cNvPr id="44" name="Oval 43"/>
                  <p:cNvSpPr/>
                  <p:nvPr/>
                </p:nvSpPr>
                <p:spPr bwMode="auto">
                  <a:xfrm>
                    <a:off x="2286000" y="1371600"/>
                    <a:ext cx="167627" cy="16625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cxnSp>
                <p:nvCxnSpPr>
                  <p:cNvPr id="46" name="Straight Connector 45"/>
                  <p:cNvCxnSpPr>
                    <a:stCxn id="44" idx="7"/>
                  </p:cNvCxnSpPr>
                  <p:nvPr/>
                </p:nvCxnSpPr>
                <p:spPr bwMode="auto">
                  <a:xfrm flipV="1">
                    <a:off x="2429079" y="1219200"/>
                    <a:ext cx="161721" cy="176747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/>
                  <p:cNvCxnSpPr>
                    <a:endCxn id="44" idx="3"/>
                  </p:cNvCxnSpPr>
                  <p:nvPr/>
                </p:nvCxnSpPr>
                <p:spPr bwMode="auto">
                  <a:xfrm flipV="1">
                    <a:off x="2133600" y="1513508"/>
                    <a:ext cx="176948" cy="162892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>
                    <a:stCxn id="44" idx="5"/>
                  </p:cNvCxnSpPr>
                  <p:nvPr/>
                </p:nvCxnSpPr>
                <p:spPr bwMode="auto">
                  <a:xfrm>
                    <a:off x="2429079" y="1513508"/>
                    <a:ext cx="161721" cy="162892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>
                    <a:stCxn id="44" idx="1"/>
                  </p:cNvCxnSpPr>
                  <p:nvPr/>
                </p:nvCxnSpPr>
                <p:spPr bwMode="auto">
                  <a:xfrm flipH="1" flipV="1">
                    <a:off x="2133600" y="1219200"/>
                    <a:ext cx="176948" cy="176747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>
                    <a:stCxn id="44" idx="2"/>
                  </p:cNvCxnSpPr>
                  <p:nvPr/>
                </p:nvCxnSpPr>
                <p:spPr bwMode="auto">
                  <a:xfrm flipH="1" flipV="1">
                    <a:off x="2057400" y="1447800"/>
                    <a:ext cx="228600" cy="6928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endCxn id="44" idx="6"/>
                  </p:cNvCxnSpPr>
                  <p:nvPr/>
                </p:nvCxnSpPr>
                <p:spPr bwMode="auto">
                  <a:xfrm flipH="1">
                    <a:off x="2453627" y="1447800"/>
                    <a:ext cx="213373" cy="6928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6869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1094539" y="1153180"/>
                  <a:ext cx="962861" cy="523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r" eaLnBrk="1" hangingPunct="1"/>
                  <a:r>
                    <a:rPr lang="en-US" sz="1400">
                      <a:latin typeface="Arial" charset="0"/>
                    </a:rPr>
                    <a:t>Control</a:t>
                  </a:r>
                </a:p>
                <a:p>
                  <a:pPr algn="r" eaLnBrk="1" hangingPunct="1"/>
                  <a:r>
                    <a:rPr lang="en-US" sz="1400">
                      <a:latin typeface="Arial" charset="0"/>
                    </a:rPr>
                    <a:t>Programs</a:t>
                  </a:r>
                </a:p>
              </p:txBody>
            </p:sp>
          </p:grpSp>
          <p:grpSp>
            <p:nvGrpSpPr>
              <p:cNvPr id="76853" name="Group 26"/>
              <p:cNvGrpSpPr>
                <a:grpSpLocks/>
              </p:cNvGrpSpPr>
              <p:nvPr/>
            </p:nvGrpSpPr>
            <p:grpSpPr bwMode="auto">
              <a:xfrm>
                <a:off x="3537100" y="639606"/>
                <a:ext cx="1781175" cy="644525"/>
                <a:chOff x="3325060" y="1066800"/>
                <a:chExt cx="1780339" cy="644431"/>
              </a:xfrm>
            </p:grpSpPr>
            <p:sp>
              <p:nvSpPr>
                <p:cNvPr id="56" name="Rounded Rectangle 55"/>
                <p:cNvSpPr/>
                <p:nvPr/>
              </p:nvSpPr>
              <p:spPr>
                <a:xfrm>
                  <a:off x="3325060" y="1066800"/>
                  <a:ext cx="1780339" cy="644431"/>
                </a:xfrm>
                <a:prstGeom prst="roundRect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dirty="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76863" name="TextBox 92"/>
                <p:cNvSpPr txBox="1">
                  <a:spLocks noChangeArrowheads="1"/>
                </p:cNvSpPr>
                <p:nvPr/>
              </p:nvSpPr>
              <p:spPr bwMode="auto">
                <a:xfrm>
                  <a:off x="3353252" y="1111811"/>
                  <a:ext cx="962409" cy="523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r" eaLnBrk="1" hangingPunct="1"/>
                  <a:r>
                    <a:rPr lang="en-US" sz="1400">
                      <a:latin typeface="Arial" charset="0"/>
                    </a:rPr>
                    <a:t>Control</a:t>
                  </a:r>
                </a:p>
                <a:p>
                  <a:pPr algn="r" eaLnBrk="1" hangingPunct="1"/>
                  <a:r>
                    <a:rPr lang="en-US" sz="1400">
                      <a:latin typeface="Arial" charset="0"/>
                    </a:rPr>
                    <a:t>Programs</a:t>
                  </a:r>
                </a:p>
              </p:txBody>
            </p:sp>
            <p:grpSp>
              <p:nvGrpSpPr>
                <p:cNvPr id="58" name="Group 64"/>
                <p:cNvGrpSpPr/>
                <p:nvPr/>
              </p:nvGrpSpPr>
              <p:grpSpPr bwMode="auto">
                <a:xfrm>
                  <a:off x="4343400" y="1066800"/>
                  <a:ext cx="558756" cy="609600"/>
                  <a:chOff x="7848600" y="1752600"/>
                  <a:chExt cx="762000" cy="838200"/>
                </a:xfrm>
                <a:solidFill>
                  <a:schemeClr val="bg1"/>
                </a:solidFill>
              </p:grpSpPr>
              <p:sp>
                <p:nvSpPr>
                  <p:cNvPr id="59" name="Oval 58"/>
                  <p:cNvSpPr/>
                  <p:nvPr/>
                </p:nvSpPr>
                <p:spPr>
                  <a:xfrm>
                    <a:off x="8001000" y="1981200"/>
                    <a:ext cx="228600" cy="2286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60" name="Oval 59"/>
                  <p:cNvSpPr/>
                  <p:nvPr/>
                </p:nvSpPr>
                <p:spPr>
                  <a:xfrm>
                    <a:off x="8382000" y="1752600"/>
                    <a:ext cx="228600" cy="2286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61" name="Oval 60"/>
                  <p:cNvSpPr/>
                  <p:nvPr/>
                </p:nvSpPr>
                <p:spPr>
                  <a:xfrm>
                    <a:off x="7848600" y="2362200"/>
                    <a:ext cx="228600" cy="2286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cxnSp>
                <p:nvCxnSpPr>
                  <p:cNvPr id="62" name="Straight Connector 61"/>
                  <p:cNvCxnSpPr>
                    <a:stCxn id="59" idx="7"/>
                    <a:endCxn id="60" idx="3"/>
                  </p:cNvCxnSpPr>
                  <p:nvPr/>
                </p:nvCxnSpPr>
                <p:spPr>
                  <a:xfrm rot="5400000" flipH="1" flipV="1">
                    <a:off x="8272322" y="1871522"/>
                    <a:ext cx="66956" cy="219356"/>
                  </a:xfrm>
                  <a:prstGeom prst="lin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/>
                  <p:cNvCxnSpPr>
                    <a:stCxn id="61" idx="0"/>
                    <a:endCxn id="59" idx="3"/>
                  </p:cNvCxnSpPr>
                  <p:nvPr/>
                </p:nvCxnSpPr>
                <p:spPr>
                  <a:xfrm rot="5400000" flipH="1" flipV="1">
                    <a:off x="7905750" y="2233472"/>
                    <a:ext cx="185878" cy="71578"/>
                  </a:xfrm>
                  <a:prstGeom prst="lin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>
                    <a:stCxn id="61" idx="7"/>
                    <a:endCxn id="60" idx="4"/>
                  </p:cNvCxnSpPr>
                  <p:nvPr/>
                </p:nvCxnSpPr>
                <p:spPr>
                  <a:xfrm rot="5400000" flipH="1" flipV="1">
                    <a:off x="8062772" y="1962150"/>
                    <a:ext cx="414478" cy="452578"/>
                  </a:xfrm>
                  <a:prstGeom prst="lin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6854" name="Group 25"/>
              <p:cNvGrpSpPr>
                <a:grpSpLocks/>
              </p:cNvGrpSpPr>
              <p:nvPr/>
            </p:nvGrpSpPr>
            <p:grpSpPr bwMode="auto">
              <a:xfrm>
                <a:off x="5871591" y="639606"/>
                <a:ext cx="1905000" cy="644525"/>
                <a:chOff x="5410200" y="1066800"/>
                <a:chExt cx="1905000" cy="644431"/>
              </a:xfrm>
            </p:grpSpPr>
            <p:sp>
              <p:nvSpPr>
                <p:cNvPr id="70" name="Rounded Rectangle 69"/>
                <p:cNvSpPr/>
                <p:nvPr/>
              </p:nvSpPr>
              <p:spPr>
                <a:xfrm>
                  <a:off x="5410200" y="1066800"/>
                  <a:ext cx="1905000" cy="644431"/>
                </a:xfrm>
                <a:prstGeom prst="roundRect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dirty="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76858" name="TextBox 95"/>
                <p:cNvSpPr txBox="1">
                  <a:spLocks noChangeArrowheads="1"/>
                </p:cNvSpPr>
                <p:nvPr/>
              </p:nvSpPr>
              <p:spPr bwMode="auto">
                <a:xfrm>
                  <a:off x="5437939" y="1111811"/>
                  <a:ext cx="962861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r" eaLnBrk="1" hangingPunct="1"/>
                  <a:r>
                    <a:rPr lang="en-US" sz="1400">
                      <a:latin typeface="Arial" charset="0"/>
                    </a:rPr>
                    <a:t>Control</a:t>
                  </a:r>
                </a:p>
                <a:p>
                  <a:pPr algn="r" eaLnBrk="1" hangingPunct="1"/>
                  <a:r>
                    <a:rPr lang="en-US" sz="1400">
                      <a:latin typeface="Arial" charset="0"/>
                    </a:rPr>
                    <a:t>Programs</a:t>
                  </a:r>
                </a:p>
              </p:txBody>
            </p:sp>
            <p:grpSp>
              <p:nvGrpSpPr>
                <p:cNvPr id="72" name="Group 64"/>
                <p:cNvGrpSpPr/>
                <p:nvPr/>
              </p:nvGrpSpPr>
              <p:grpSpPr bwMode="auto">
                <a:xfrm>
                  <a:off x="6400866" y="1212273"/>
                  <a:ext cx="838134" cy="387927"/>
                  <a:chOff x="7848600" y="2057400"/>
                  <a:chExt cx="1143000" cy="533400"/>
                </a:xfrm>
                <a:solidFill>
                  <a:schemeClr val="bg1"/>
                </a:solidFill>
              </p:grpSpPr>
              <p:sp>
                <p:nvSpPr>
                  <p:cNvPr id="73" name="Oval 72"/>
                  <p:cNvSpPr/>
                  <p:nvPr/>
                </p:nvSpPr>
                <p:spPr>
                  <a:xfrm>
                    <a:off x="8382000" y="2362200"/>
                    <a:ext cx="228600" cy="2286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4" name="Oval 73"/>
                  <p:cNvSpPr/>
                  <p:nvPr/>
                </p:nvSpPr>
                <p:spPr>
                  <a:xfrm>
                    <a:off x="8763000" y="2057400"/>
                    <a:ext cx="228600" cy="2286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5" name="Oval 74"/>
                  <p:cNvSpPr/>
                  <p:nvPr/>
                </p:nvSpPr>
                <p:spPr>
                  <a:xfrm>
                    <a:off x="7848600" y="2362200"/>
                    <a:ext cx="228600" cy="2286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cxnSp>
                <p:nvCxnSpPr>
                  <p:cNvPr id="76" name="Straight Connector 75"/>
                  <p:cNvCxnSpPr>
                    <a:stCxn id="75" idx="5"/>
                    <a:endCxn id="73" idx="3"/>
                  </p:cNvCxnSpPr>
                  <p:nvPr/>
                </p:nvCxnSpPr>
                <p:spPr>
                  <a:xfrm rot="16200000" flipH="1">
                    <a:off x="8229600" y="2371444"/>
                    <a:ext cx="1588" cy="371756"/>
                  </a:xfrm>
                  <a:prstGeom prst="lin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>
                    <a:stCxn id="73" idx="6"/>
                    <a:endCxn id="74" idx="3"/>
                  </p:cNvCxnSpPr>
                  <p:nvPr/>
                </p:nvCxnSpPr>
                <p:spPr>
                  <a:xfrm flipV="1">
                    <a:off x="8610600" y="2252522"/>
                    <a:ext cx="185878" cy="223978"/>
                  </a:xfrm>
                  <a:prstGeom prst="lin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78" name="Rounded Rectangle 77"/>
            <p:cNvSpPr/>
            <p:nvPr/>
          </p:nvSpPr>
          <p:spPr>
            <a:xfrm>
              <a:off x="1139320" y="1891846"/>
              <a:ext cx="6663266" cy="437554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latin typeface="+mj-lt"/>
                </a:rPr>
                <a:t>Network OS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2860306" y="2320825"/>
              <a:ext cx="0" cy="650897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3228636" y="2320825"/>
              <a:ext cx="0" cy="1336721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>
              <a:off x="5465601" y="2320825"/>
              <a:ext cx="0" cy="1174790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019273" y="2320825"/>
              <a:ext cx="0" cy="2103510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2234782" y="2320825"/>
              <a:ext cx="0" cy="1147802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6324506" y="2320825"/>
              <a:ext cx="0" cy="1863789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6857948" y="2320825"/>
              <a:ext cx="0" cy="2924275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ounded Rectangle 84"/>
          <p:cNvSpPr/>
          <p:nvPr/>
        </p:nvSpPr>
        <p:spPr>
          <a:xfrm>
            <a:off x="1757309" y="2387241"/>
            <a:ext cx="5346226" cy="437554"/>
          </a:xfrm>
          <a:prstGeom prst="roundRect">
            <a:avLst/>
          </a:prstGeom>
          <a:gradFill flip="none" rotWithShape="1">
            <a:gsLst>
              <a:gs pos="0">
                <a:srgbClr val="FF0000">
                  <a:alpha val="46000"/>
                </a:srgbClr>
              </a:gs>
              <a:gs pos="100000">
                <a:srgbClr val="F7545C">
                  <a:alpha val="46000"/>
                </a:srgb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+mj-lt"/>
              </a:rPr>
              <a:t>Flow Table State Recorder</a:t>
            </a:r>
          </a:p>
        </p:txBody>
      </p:sp>
      <p:grpSp>
        <p:nvGrpSpPr>
          <p:cNvPr id="97" name="Group 96"/>
          <p:cNvGrpSpPr>
            <a:grpSpLocks/>
          </p:cNvGrpSpPr>
          <p:nvPr/>
        </p:nvGrpSpPr>
        <p:grpSpPr bwMode="auto">
          <a:xfrm>
            <a:off x="5054600" y="2592388"/>
            <a:ext cx="3103563" cy="3846512"/>
            <a:chOff x="5053933" y="2592294"/>
            <a:chExt cx="3103949" cy="3847353"/>
          </a:xfrm>
        </p:grpSpPr>
        <p:sp>
          <p:nvSpPr>
            <p:cNvPr id="24" name="Freeform 23"/>
            <p:cNvSpPr/>
            <p:nvPr/>
          </p:nvSpPr>
          <p:spPr>
            <a:xfrm>
              <a:off x="7105238" y="2592294"/>
              <a:ext cx="1052644" cy="3593297"/>
            </a:xfrm>
            <a:custGeom>
              <a:avLst/>
              <a:gdLst>
                <a:gd name="connsiteX0" fmla="*/ 0 w 918883"/>
                <a:gd name="connsiteY0" fmla="*/ 14941 h 3593353"/>
                <a:gd name="connsiteX1" fmla="*/ 918883 w 918883"/>
                <a:gd name="connsiteY1" fmla="*/ 0 h 3593353"/>
                <a:gd name="connsiteX2" fmla="*/ 918883 w 918883"/>
                <a:gd name="connsiteY2" fmla="*/ 3578412 h 3593353"/>
                <a:gd name="connsiteX3" fmla="*/ 44824 w 918883"/>
                <a:gd name="connsiteY3" fmla="*/ 3593353 h 3593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8883" h="3593353">
                  <a:moveTo>
                    <a:pt x="0" y="14941"/>
                  </a:moveTo>
                  <a:lnTo>
                    <a:pt x="918883" y="0"/>
                  </a:lnTo>
                  <a:lnTo>
                    <a:pt x="918883" y="3578412"/>
                  </a:lnTo>
                  <a:lnTo>
                    <a:pt x="44824" y="3593353"/>
                  </a:lnTo>
                </a:path>
              </a:pathLst>
            </a:custGeom>
            <a:ln w="38100" cmpd="sng">
              <a:solidFill>
                <a:srgbClr val="FFFF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flipH="1">
              <a:off x="5053933" y="6172889"/>
              <a:ext cx="1024065" cy="12703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tailEnd type="arrow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ounded Rectangle 86"/>
            <p:cNvSpPr/>
            <p:nvPr/>
          </p:nvSpPr>
          <p:spPr>
            <a:xfrm>
              <a:off x="5379411" y="5895016"/>
              <a:ext cx="2532377" cy="544631"/>
            </a:xfrm>
            <a:prstGeom prst="roundRect">
              <a:avLst/>
            </a:prstGeom>
            <a:solidFill>
              <a:srgbClr val="FFFF00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&lt;Flow Table State, Version&gt;</a:t>
              </a:r>
            </a:p>
          </p:txBody>
        </p:sp>
      </p:grpSp>
      <p:grpSp>
        <p:nvGrpSpPr>
          <p:cNvPr id="98" name="Group 97"/>
          <p:cNvGrpSpPr>
            <a:grpSpLocks/>
          </p:cNvGrpSpPr>
          <p:nvPr/>
        </p:nvGrpSpPr>
        <p:grpSpPr bwMode="auto">
          <a:xfrm>
            <a:off x="4448175" y="4070350"/>
            <a:ext cx="2532063" cy="1536700"/>
            <a:chOff x="4448560" y="4070723"/>
            <a:chExt cx="2532238" cy="1536133"/>
          </a:xfrm>
        </p:grpSpPr>
        <p:cxnSp>
          <p:nvCxnSpPr>
            <p:cNvPr id="90" name="Straight Connector 89"/>
            <p:cNvCxnSpPr/>
            <p:nvPr/>
          </p:nvCxnSpPr>
          <p:spPr>
            <a:xfrm flipH="1" flipV="1">
              <a:off x="4527940" y="4576949"/>
              <a:ext cx="1343118" cy="102990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5899635" y="4576949"/>
              <a:ext cx="962091" cy="102990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ounded Rectangle 87"/>
            <p:cNvSpPr/>
            <p:nvPr/>
          </p:nvSpPr>
          <p:spPr>
            <a:xfrm>
              <a:off x="4448560" y="4070723"/>
              <a:ext cx="2532238" cy="545899"/>
            </a:xfrm>
            <a:prstGeom prst="roundRect">
              <a:avLst/>
            </a:prstGeom>
            <a:solidFill>
              <a:srgbClr val="FFFF00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&lt;Packet ID, Version&gt;</a:t>
              </a:r>
            </a:p>
          </p:txBody>
        </p:sp>
      </p:grpSp>
      <p:sp>
        <p:nvSpPr>
          <p:cNvPr id="76828" name="TextBox 94"/>
          <p:cNvSpPr txBox="1">
            <a:spLocks noChangeArrowheads="1"/>
          </p:cNvSpPr>
          <p:nvPr/>
        </p:nvSpPr>
        <p:spPr bwMode="auto">
          <a:xfrm>
            <a:off x="4021138" y="6157913"/>
            <a:ext cx="1120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Collector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564063" y="4086225"/>
            <a:ext cx="3136900" cy="2206625"/>
            <a:chOff x="4563618" y="4086754"/>
            <a:chExt cx="3136758" cy="2206626"/>
          </a:xfrm>
        </p:grpSpPr>
        <p:sp>
          <p:nvSpPr>
            <p:cNvPr id="2" name="Rounded Rectangle 1"/>
            <p:cNvSpPr/>
            <p:nvPr/>
          </p:nvSpPr>
          <p:spPr>
            <a:xfrm>
              <a:off x="4563618" y="4086754"/>
              <a:ext cx="1306453" cy="538163"/>
            </a:xfrm>
            <a:prstGeom prst="roundRect">
              <a:avLst>
                <a:gd name="adj" fmla="val 22960"/>
              </a:avLst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5627195" y="5755218"/>
              <a:ext cx="2073181" cy="538162"/>
            </a:xfrm>
            <a:prstGeom prst="roundRect">
              <a:avLst>
                <a:gd name="adj" fmla="val 22960"/>
              </a:avLst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330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-0.05139 -0.0300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" y="-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92 L -0.10243 0.0511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6" grpId="0" animBg="1"/>
      <p:bldP spid="26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 descr="Demo.pn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9"/>
          <a:stretch>
            <a:fillRect/>
          </a:stretch>
        </p:blipFill>
        <p:spPr bwMode="auto">
          <a:xfrm>
            <a:off x="0" y="1281113"/>
            <a:ext cx="9144000" cy="5627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</a:extLst>
        </p:spPr>
      </p:pic>
      <p:pic>
        <p:nvPicPr>
          <p:cNvPr id="78850" name="Picture 9" descr="black-server-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57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1600200" y="3352800"/>
            <a:ext cx="609600" cy="152400"/>
          </a:xfrm>
          <a:prstGeom prst="line">
            <a:avLst/>
          </a:prstGeom>
          <a:ln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58000" y="5334000"/>
            <a:ext cx="533400" cy="228600"/>
          </a:xfrm>
          <a:prstGeom prst="line">
            <a:avLst/>
          </a:prstGeom>
          <a:ln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8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286000" y="3505200"/>
            <a:ext cx="990600" cy="60960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276600" y="4114800"/>
            <a:ext cx="762000" cy="38100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38600" y="4495800"/>
            <a:ext cx="2819400" cy="83820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858000" y="5334000"/>
            <a:ext cx="457200" cy="15240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8858" name="Picture 38" descr="rou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02013"/>
            <a:ext cx="53340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9" name="Picture 39" descr="rou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11613"/>
            <a:ext cx="53340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40" descr="rou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343400"/>
            <a:ext cx="5334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1" name="Picture 41" descr="rou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181600"/>
            <a:ext cx="5334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2"/>
          <p:cNvCxnSpPr/>
          <p:nvPr/>
        </p:nvCxnSpPr>
        <p:spPr>
          <a:xfrm rot="5400000" flipH="1" flipV="1">
            <a:off x="6286500" y="3848100"/>
            <a:ext cx="381000" cy="304800"/>
          </a:xfrm>
          <a:prstGeom prst="line">
            <a:avLst/>
          </a:prstGeom>
          <a:ln w="12700"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562600" y="3200400"/>
            <a:ext cx="533400" cy="304800"/>
          </a:xfrm>
          <a:prstGeom prst="line">
            <a:avLst/>
          </a:prstGeom>
          <a:ln w="12700"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905000" y="4264025"/>
            <a:ext cx="498475" cy="79375"/>
          </a:xfrm>
          <a:prstGeom prst="line">
            <a:avLst/>
          </a:prstGeom>
          <a:ln w="12700"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2057400" y="4800600"/>
            <a:ext cx="479425" cy="228600"/>
          </a:xfrm>
          <a:prstGeom prst="line">
            <a:avLst/>
          </a:prstGeom>
          <a:ln w="12700"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 flipH="1" flipV="1">
            <a:off x="2425700" y="5022850"/>
            <a:ext cx="400050" cy="69850"/>
          </a:xfrm>
          <a:prstGeom prst="line">
            <a:avLst/>
          </a:prstGeom>
          <a:ln w="12700"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8867" name="Picture 48" descr="server-1.png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8" name="Picture 4" descr="black-server-ico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800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9" name="Picture 5" descr="black-server-ico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71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0" name="Picture 7" descr="black-server-ico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14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1" name="Picture 47" descr="server-1.png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334000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2" name="Picture 8" descr="black-server-ico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05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Can 36"/>
          <p:cNvSpPr/>
          <p:nvPr/>
        </p:nvSpPr>
        <p:spPr>
          <a:xfrm>
            <a:off x="4076700" y="5537200"/>
            <a:ext cx="995363" cy="1076325"/>
          </a:xfrm>
          <a:prstGeom prst="can">
            <a:avLst>
              <a:gd name="adj" fmla="val 30951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Folded Corner 14"/>
          <p:cNvSpPr/>
          <p:nvPr/>
        </p:nvSpPr>
        <p:spPr>
          <a:xfrm>
            <a:off x="4572000" y="60198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Folded Corner 15"/>
          <p:cNvSpPr/>
          <p:nvPr/>
        </p:nvSpPr>
        <p:spPr>
          <a:xfrm>
            <a:off x="4495800" y="60198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Folded Corner 16"/>
          <p:cNvSpPr/>
          <p:nvPr/>
        </p:nvSpPr>
        <p:spPr>
          <a:xfrm>
            <a:off x="4419600" y="60198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Folded Corner 17"/>
          <p:cNvSpPr/>
          <p:nvPr/>
        </p:nvSpPr>
        <p:spPr>
          <a:xfrm>
            <a:off x="4343400" y="60198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8878" name="TextBox 37"/>
          <p:cNvSpPr txBox="1">
            <a:spLocks noChangeArrowheads="1"/>
          </p:cNvSpPr>
          <p:nvPr/>
        </p:nvSpPr>
        <p:spPr bwMode="auto">
          <a:xfrm>
            <a:off x="4021138" y="6157913"/>
            <a:ext cx="1120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Collector</a:t>
            </a:r>
          </a:p>
        </p:txBody>
      </p:sp>
      <p:grpSp>
        <p:nvGrpSpPr>
          <p:cNvPr id="78879" name="Group 49"/>
          <p:cNvGrpSpPr>
            <a:grpSpLocks/>
          </p:cNvGrpSpPr>
          <p:nvPr/>
        </p:nvGrpSpPr>
        <p:grpSpPr bwMode="auto">
          <a:xfrm>
            <a:off x="1139825" y="639763"/>
            <a:ext cx="6662738" cy="4605337"/>
            <a:chOff x="1139320" y="639606"/>
            <a:chExt cx="6663266" cy="4605494"/>
          </a:xfrm>
        </p:grpSpPr>
        <p:sp>
          <p:nvSpPr>
            <p:cNvPr id="51" name="Rounded Rectangle 50"/>
            <p:cNvSpPr/>
            <p:nvPr/>
          </p:nvSpPr>
          <p:spPr bwMode="auto">
            <a:xfrm>
              <a:off x="1139320" y="1341973"/>
              <a:ext cx="6662738" cy="492031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latin typeface="+mj-lt"/>
                </a:rPr>
                <a:t>Network Virtualization</a:t>
              </a:r>
            </a:p>
          </p:txBody>
        </p:sp>
        <p:grpSp>
          <p:nvGrpSpPr>
            <p:cNvPr id="78888" name="Group 51"/>
            <p:cNvGrpSpPr>
              <a:grpSpLocks/>
            </p:cNvGrpSpPr>
            <p:nvPr/>
          </p:nvGrpSpPr>
          <p:grpSpPr bwMode="auto">
            <a:xfrm>
              <a:off x="1159787" y="639606"/>
              <a:ext cx="6616804" cy="644525"/>
              <a:chOff x="1159787" y="639606"/>
              <a:chExt cx="6616804" cy="644525"/>
            </a:xfrm>
          </p:grpSpPr>
          <p:grpSp>
            <p:nvGrpSpPr>
              <p:cNvPr id="78899" name="Group 27"/>
              <p:cNvGrpSpPr>
                <a:grpSpLocks/>
              </p:cNvGrpSpPr>
              <p:nvPr/>
            </p:nvGrpSpPr>
            <p:grpSpPr bwMode="auto">
              <a:xfrm>
                <a:off x="1159787" y="639606"/>
                <a:ext cx="1752600" cy="644525"/>
                <a:chOff x="1066800" y="1108169"/>
                <a:chExt cx="1752600" cy="644431"/>
              </a:xfrm>
            </p:grpSpPr>
            <p:sp>
              <p:nvSpPr>
                <p:cNvPr id="81" name="Rounded Rectangle 80"/>
                <p:cNvSpPr/>
                <p:nvPr/>
              </p:nvSpPr>
              <p:spPr>
                <a:xfrm>
                  <a:off x="1066800" y="1108169"/>
                  <a:ext cx="1752600" cy="644431"/>
                </a:xfrm>
                <a:prstGeom prst="roundRect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dirty="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grpSp>
              <p:nvGrpSpPr>
                <p:cNvPr id="82" name="Group 24"/>
                <p:cNvGrpSpPr/>
                <p:nvPr/>
              </p:nvGrpSpPr>
              <p:grpSpPr>
                <a:xfrm>
                  <a:off x="2133600" y="1219200"/>
                  <a:ext cx="609600" cy="457200"/>
                  <a:chOff x="2057400" y="1219200"/>
                  <a:chExt cx="609600" cy="457200"/>
                </a:xfrm>
                <a:effectLst>
                  <a:outerShdw blurRad="50800" dist="50800" dir="12780000" algn="tl" rotWithShape="0">
                    <a:srgbClr val="000000">
                      <a:alpha val="57000"/>
                    </a:srgbClr>
                  </a:outerShdw>
                </a:effectLst>
              </p:grpSpPr>
              <p:sp>
                <p:nvSpPr>
                  <p:cNvPr id="84" name="Oval 83"/>
                  <p:cNvSpPr/>
                  <p:nvPr/>
                </p:nvSpPr>
                <p:spPr bwMode="auto">
                  <a:xfrm>
                    <a:off x="2286000" y="1371600"/>
                    <a:ext cx="167627" cy="16625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cxnSp>
                <p:nvCxnSpPr>
                  <p:cNvPr id="85" name="Straight Connector 84"/>
                  <p:cNvCxnSpPr>
                    <a:stCxn id="84" idx="7"/>
                  </p:cNvCxnSpPr>
                  <p:nvPr/>
                </p:nvCxnSpPr>
                <p:spPr bwMode="auto">
                  <a:xfrm flipV="1">
                    <a:off x="2429079" y="1219200"/>
                    <a:ext cx="161721" cy="176747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>
                    <a:endCxn id="84" idx="3"/>
                  </p:cNvCxnSpPr>
                  <p:nvPr/>
                </p:nvCxnSpPr>
                <p:spPr bwMode="auto">
                  <a:xfrm flipV="1">
                    <a:off x="2133600" y="1513508"/>
                    <a:ext cx="176948" cy="162892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>
                    <a:stCxn id="84" idx="5"/>
                  </p:cNvCxnSpPr>
                  <p:nvPr/>
                </p:nvCxnSpPr>
                <p:spPr bwMode="auto">
                  <a:xfrm>
                    <a:off x="2429079" y="1513508"/>
                    <a:ext cx="161721" cy="162892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>
                    <a:stCxn id="84" idx="1"/>
                  </p:cNvCxnSpPr>
                  <p:nvPr/>
                </p:nvCxnSpPr>
                <p:spPr bwMode="auto">
                  <a:xfrm flipH="1" flipV="1">
                    <a:off x="2133600" y="1219200"/>
                    <a:ext cx="176948" cy="176747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>
                    <a:stCxn id="84" idx="2"/>
                  </p:cNvCxnSpPr>
                  <p:nvPr/>
                </p:nvCxnSpPr>
                <p:spPr bwMode="auto">
                  <a:xfrm flipH="1" flipV="1">
                    <a:off x="2057400" y="1447800"/>
                    <a:ext cx="228600" cy="6928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>
                    <a:endCxn id="84" idx="6"/>
                  </p:cNvCxnSpPr>
                  <p:nvPr/>
                </p:nvCxnSpPr>
                <p:spPr bwMode="auto">
                  <a:xfrm flipH="1">
                    <a:off x="2453627" y="1447800"/>
                    <a:ext cx="213373" cy="6928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8916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1094539" y="1153180"/>
                  <a:ext cx="962861" cy="523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r" eaLnBrk="1" hangingPunct="1"/>
                  <a:r>
                    <a:rPr lang="en-US" sz="1400">
                      <a:latin typeface="Arial" charset="0"/>
                    </a:rPr>
                    <a:t>Control</a:t>
                  </a:r>
                </a:p>
                <a:p>
                  <a:pPr algn="r" eaLnBrk="1" hangingPunct="1"/>
                  <a:r>
                    <a:rPr lang="en-US" sz="1400">
                      <a:latin typeface="Arial" charset="0"/>
                    </a:rPr>
                    <a:t>Programs</a:t>
                  </a:r>
                </a:p>
              </p:txBody>
            </p:sp>
          </p:grpSp>
          <p:grpSp>
            <p:nvGrpSpPr>
              <p:cNvPr id="78900" name="Group 26"/>
              <p:cNvGrpSpPr>
                <a:grpSpLocks/>
              </p:cNvGrpSpPr>
              <p:nvPr/>
            </p:nvGrpSpPr>
            <p:grpSpPr bwMode="auto">
              <a:xfrm>
                <a:off x="3537100" y="639606"/>
                <a:ext cx="1781175" cy="644525"/>
                <a:chOff x="3325060" y="1066800"/>
                <a:chExt cx="1780339" cy="644431"/>
              </a:xfrm>
            </p:grpSpPr>
            <p:sp>
              <p:nvSpPr>
                <p:cNvPr id="72" name="Rounded Rectangle 71"/>
                <p:cNvSpPr/>
                <p:nvPr/>
              </p:nvSpPr>
              <p:spPr>
                <a:xfrm>
                  <a:off x="3325060" y="1066800"/>
                  <a:ext cx="1780339" cy="644431"/>
                </a:xfrm>
                <a:prstGeom prst="roundRect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dirty="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78910" name="TextBox 92"/>
                <p:cNvSpPr txBox="1">
                  <a:spLocks noChangeArrowheads="1"/>
                </p:cNvSpPr>
                <p:nvPr/>
              </p:nvSpPr>
              <p:spPr bwMode="auto">
                <a:xfrm>
                  <a:off x="3353252" y="1111811"/>
                  <a:ext cx="962409" cy="523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r" eaLnBrk="1" hangingPunct="1"/>
                  <a:r>
                    <a:rPr lang="en-US" sz="1400">
                      <a:latin typeface="Arial" charset="0"/>
                    </a:rPr>
                    <a:t>Control</a:t>
                  </a:r>
                </a:p>
                <a:p>
                  <a:pPr algn="r" eaLnBrk="1" hangingPunct="1"/>
                  <a:r>
                    <a:rPr lang="en-US" sz="1400">
                      <a:latin typeface="Arial" charset="0"/>
                    </a:rPr>
                    <a:t>Programs</a:t>
                  </a:r>
                </a:p>
              </p:txBody>
            </p:sp>
            <p:grpSp>
              <p:nvGrpSpPr>
                <p:cNvPr id="74" name="Group 64"/>
                <p:cNvGrpSpPr/>
                <p:nvPr/>
              </p:nvGrpSpPr>
              <p:grpSpPr bwMode="auto">
                <a:xfrm>
                  <a:off x="4343400" y="1066800"/>
                  <a:ext cx="558756" cy="609600"/>
                  <a:chOff x="7848600" y="1752600"/>
                  <a:chExt cx="762000" cy="838200"/>
                </a:xfrm>
                <a:solidFill>
                  <a:schemeClr val="bg1"/>
                </a:solidFill>
              </p:grpSpPr>
              <p:sp>
                <p:nvSpPr>
                  <p:cNvPr id="75" name="Oval 74"/>
                  <p:cNvSpPr/>
                  <p:nvPr/>
                </p:nvSpPr>
                <p:spPr>
                  <a:xfrm>
                    <a:off x="8001000" y="1981200"/>
                    <a:ext cx="228600" cy="2286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6" name="Oval 75"/>
                  <p:cNvSpPr/>
                  <p:nvPr/>
                </p:nvSpPr>
                <p:spPr>
                  <a:xfrm>
                    <a:off x="8382000" y="1752600"/>
                    <a:ext cx="228600" cy="2286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7" name="Oval 76"/>
                  <p:cNvSpPr/>
                  <p:nvPr/>
                </p:nvSpPr>
                <p:spPr>
                  <a:xfrm>
                    <a:off x="7848600" y="2362200"/>
                    <a:ext cx="228600" cy="2286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cxnSp>
                <p:nvCxnSpPr>
                  <p:cNvPr id="78" name="Straight Connector 77"/>
                  <p:cNvCxnSpPr>
                    <a:stCxn id="75" idx="7"/>
                    <a:endCxn id="76" idx="3"/>
                  </p:cNvCxnSpPr>
                  <p:nvPr/>
                </p:nvCxnSpPr>
                <p:spPr>
                  <a:xfrm rot="5400000" flipH="1" flipV="1">
                    <a:off x="8272322" y="1871522"/>
                    <a:ext cx="66956" cy="219356"/>
                  </a:xfrm>
                  <a:prstGeom prst="lin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>
                    <a:stCxn id="77" idx="0"/>
                    <a:endCxn id="75" idx="3"/>
                  </p:cNvCxnSpPr>
                  <p:nvPr/>
                </p:nvCxnSpPr>
                <p:spPr>
                  <a:xfrm rot="5400000" flipH="1" flipV="1">
                    <a:off x="7905750" y="2233472"/>
                    <a:ext cx="185878" cy="71578"/>
                  </a:xfrm>
                  <a:prstGeom prst="lin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>
                    <a:stCxn id="77" idx="7"/>
                    <a:endCxn id="76" idx="4"/>
                  </p:cNvCxnSpPr>
                  <p:nvPr/>
                </p:nvCxnSpPr>
                <p:spPr>
                  <a:xfrm rot="5400000" flipH="1" flipV="1">
                    <a:off x="8062772" y="1962150"/>
                    <a:ext cx="414478" cy="452578"/>
                  </a:xfrm>
                  <a:prstGeom prst="lin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8901" name="Group 25"/>
              <p:cNvGrpSpPr>
                <a:grpSpLocks/>
              </p:cNvGrpSpPr>
              <p:nvPr/>
            </p:nvGrpSpPr>
            <p:grpSpPr bwMode="auto">
              <a:xfrm>
                <a:off x="5871591" y="639606"/>
                <a:ext cx="1905000" cy="644525"/>
                <a:chOff x="5410200" y="1066800"/>
                <a:chExt cx="1905000" cy="644431"/>
              </a:xfrm>
            </p:grpSpPr>
            <p:sp>
              <p:nvSpPr>
                <p:cNvPr id="64" name="Rounded Rectangle 63"/>
                <p:cNvSpPr/>
                <p:nvPr/>
              </p:nvSpPr>
              <p:spPr>
                <a:xfrm>
                  <a:off x="5410200" y="1066800"/>
                  <a:ext cx="1905000" cy="644431"/>
                </a:xfrm>
                <a:prstGeom prst="roundRect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dirty="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78905" name="TextBox 95"/>
                <p:cNvSpPr txBox="1">
                  <a:spLocks noChangeArrowheads="1"/>
                </p:cNvSpPr>
                <p:nvPr/>
              </p:nvSpPr>
              <p:spPr bwMode="auto">
                <a:xfrm>
                  <a:off x="5437939" y="1111811"/>
                  <a:ext cx="962861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r" eaLnBrk="1" hangingPunct="1"/>
                  <a:r>
                    <a:rPr lang="en-US" sz="1400">
                      <a:latin typeface="Arial" charset="0"/>
                    </a:rPr>
                    <a:t>Control</a:t>
                  </a:r>
                </a:p>
                <a:p>
                  <a:pPr algn="r" eaLnBrk="1" hangingPunct="1"/>
                  <a:r>
                    <a:rPr lang="en-US" sz="1400">
                      <a:latin typeface="Arial" charset="0"/>
                    </a:rPr>
                    <a:t>Programs</a:t>
                  </a:r>
                </a:p>
              </p:txBody>
            </p:sp>
            <p:grpSp>
              <p:nvGrpSpPr>
                <p:cNvPr id="66" name="Group 64"/>
                <p:cNvGrpSpPr/>
                <p:nvPr/>
              </p:nvGrpSpPr>
              <p:grpSpPr bwMode="auto">
                <a:xfrm>
                  <a:off x="6400866" y="1212273"/>
                  <a:ext cx="838134" cy="387927"/>
                  <a:chOff x="7848600" y="2057400"/>
                  <a:chExt cx="1143000" cy="533400"/>
                </a:xfrm>
                <a:solidFill>
                  <a:schemeClr val="bg1"/>
                </a:solidFill>
              </p:grpSpPr>
              <p:sp>
                <p:nvSpPr>
                  <p:cNvPr id="67" name="Oval 66"/>
                  <p:cNvSpPr/>
                  <p:nvPr/>
                </p:nvSpPr>
                <p:spPr>
                  <a:xfrm>
                    <a:off x="8382000" y="2362200"/>
                    <a:ext cx="228600" cy="2286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68" name="Oval 67"/>
                  <p:cNvSpPr/>
                  <p:nvPr/>
                </p:nvSpPr>
                <p:spPr>
                  <a:xfrm>
                    <a:off x="8763000" y="2057400"/>
                    <a:ext cx="228600" cy="2286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69" name="Oval 68"/>
                  <p:cNvSpPr/>
                  <p:nvPr/>
                </p:nvSpPr>
                <p:spPr>
                  <a:xfrm>
                    <a:off x="7848600" y="2362200"/>
                    <a:ext cx="228600" cy="2286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cxnSp>
                <p:nvCxnSpPr>
                  <p:cNvPr id="70" name="Straight Connector 69"/>
                  <p:cNvCxnSpPr>
                    <a:stCxn id="69" idx="5"/>
                    <a:endCxn id="67" idx="3"/>
                  </p:cNvCxnSpPr>
                  <p:nvPr/>
                </p:nvCxnSpPr>
                <p:spPr>
                  <a:xfrm rot="16200000" flipH="1">
                    <a:off x="8229600" y="2371444"/>
                    <a:ext cx="1588" cy="371756"/>
                  </a:xfrm>
                  <a:prstGeom prst="lin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>
                    <a:stCxn id="67" idx="6"/>
                    <a:endCxn id="68" idx="3"/>
                  </p:cNvCxnSpPr>
                  <p:nvPr/>
                </p:nvCxnSpPr>
                <p:spPr>
                  <a:xfrm flipV="1">
                    <a:off x="8610600" y="2252522"/>
                    <a:ext cx="185878" cy="223978"/>
                  </a:xfrm>
                  <a:prstGeom prst="lin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53" name="Rounded Rectangle 52"/>
            <p:cNvSpPr/>
            <p:nvPr/>
          </p:nvSpPr>
          <p:spPr>
            <a:xfrm>
              <a:off x="1139320" y="1891846"/>
              <a:ext cx="6663266" cy="437554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latin typeface="+mj-lt"/>
                </a:rPr>
                <a:t>Network OS</a:t>
              </a: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2860306" y="2320825"/>
              <a:ext cx="0" cy="650897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3228636" y="2320825"/>
              <a:ext cx="0" cy="1336721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5465601" y="2320825"/>
              <a:ext cx="0" cy="1174790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4019273" y="2320825"/>
              <a:ext cx="0" cy="2103510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2234782" y="2320825"/>
              <a:ext cx="0" cy="1147802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6324506" y="2320825"/>
              <a:ext cx="0" cy="1863789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6857948" y="2320825"/>
              <a:ext cx="0" cy="2924275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/>
          <p:cNvSpPr/>
          <p:nvPr/>
        </p:nvSpPr>
        <p:spPr>
          <a:xfrm>
            <a:off x="457200" y="2463800"/>
            <a:ext cx="1454150" cy="1447800"/>
          </a:xfrm>
          <a:prstGeom prst="roundRect">
            <a:avLst>
              <a:gd name="adj" fmla="val 5163"/>
            </a:avLst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8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8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800" dirty="0">
              <a:cs typeface="Times New Roman"/>
            </a:endParaRP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100" dirty="0">
                <a:cs typeface="Times New Roman"/>
              </a:rPr>
              <a:t> &lt;Port == 22, Drop&gt;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800" dirty="0">
              <a:cs typeface="Times New Roman"/>
            </a:endParaRP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800" dirty="0">
                <a:cs typeface="Times New Roman"/>
              </a:rPr>
              <a:t>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8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800" dirty="0">
                <a:cs typeface="Times New Roman"/>
              </a:rPr>
              <a:t>&lt;Match, Action&gt;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cs typeface="Times New Roman"/>
              </a:rPr>
              <a:t>      </a:t>
            </a:r>
          </a:p>
        </p:txBody>
      </p:sp>
      <p:sp>
        <p:nvSpPr>
          <p:cNvPr id="91" name="Rounded Rectangular Callout 90"/>
          <p:cNvSpPr/>
          <p:nvPr/>
        </p:nvSpPr>
        <p:spPr>
          <a:xfrm>
            <a:off x="1384524" y="5513044"/>
            <a:ext cx="2133600" cy="1320995"/>
          </a:xfrm>
          <a:prstGeom prst="wedgeRoundRectCallout">
            <a:avLst>
              <a:gd name="adj1" fmla="val 78830"/>
              <a:gd name="adj2" fmla="val -17949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Breakpoint</a:t>
            </a:r>
            <a:endParaRPr lang="en-US" sz="17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/>
              <a:t>Switch = 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</a:t>
            </a:r>
            <a:endParaRPr lang="en-US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/>
              <a:t>IP </a:t>
            </a:r>
            <a:r>
              <a:rPr lang="en-US" sz="1700" dirty="0" err="1"/>
              <a:t>src</a:t>
            </a:r>
            <a:r>
              <a:rPr lang="en-US" sz="1700" dirty="0"/>
              <a:t> = </a:t>
            </a:r>
            <a:r>
              <a:rPr lang="en-U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1700" dirty="0"/>
              <a:t>, IP </a:t>
            </a:r>
            <a:r>
              <a:rPr lang="en-US" sz="1700" dirty="0" err="1"/>
              <a:t>dst</a:t>
            </a:r>
            <a:r>
              <a:rPr lang="en-US" sz="1700" dirty="0"/>
              <a:t> = </a:t>
            </a:r>
            <a:r>
              <a:rPr lang="en-U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  <a:endParaRPr lang="en-US" sz="17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/>
              <a:t>TCP Port = 22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065880" y="2884159"/>
            <a:ext cx="378629" cy="5847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14325" y="2898775"/>
            <a:ext cx="1666875" cy="315913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896938" y="3227388"/>
            <a:ext cx="477837" cy="2965450"/>
          </a:xfrm>
          <a:custGeom>
            <a:avLst/>
            <a:gdLst>
              <a:gd name="connsiteX0" fmla="*/ 478117 w 478117"/>
              <a:gd name="connsiteY0" fmla="*/ 2958353 h 2965824"/>
              <a:gd name="connsiteX1" fmla="*/ 0 w 478117"/>
              <a:gd name="connsiteY1" fmla="*/ 2965824 h 2965824"/>
              <a:gd name="connsiteX2" fmla="*/ 14941 w 478117"/>
              <a:gd name="connsiteY2" fmla="*/ 0 h 2965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117" h="2965824">
                <a:moveTo>
                  <a:pt x="478117" y="2958353"/>
                </a:moveTo>
                <a:lnTo>
                  <a:pt x="0" y="2965824"/>
                </a:lnTo>
                <a:cubicBezTo>
                  <a:pt x="4980" y="1977216"/>
                  <a:pt x="9961" y="988608"/>
                  <a:pt x="14941" y="0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6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393465"/>
            <a:ext cx="7772400" cy="1470025"/>
          </a:xfrm>
        </p:spPr>
        <p:txBody>
          <a:bodyPr/>
          <a:lstStyle/>
          <a:p>
            <a:r>
              <a:rPr lang="en-US" dirty="0" smtClean="0"/>
              <a:t>Software Defined Networks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987" r="14346"/>
          <a:stretch/>
        </p:blipFill>
        <p:spPr>
          <a:xfrm>
            <a:off x="3482817" y="2961508"/>
            <a:ext cx="2281197" cy="232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872239" y="5273571"/>
            <a:ext cx="155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Martin </a:t>
            </a:r>
            <a:r>
              <a:rPr lang="en-US" dirty="0" err="1" smtClean="0"/>
              <a:t>Casado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4470" y="3942724"/>
            <a:ext cx="2336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Scott </a:t>
            </a:r>
            <a:r>
              <a:rPr lang="en-US" sz="2000" dirty="0" err="1" smtClean="0"/>
              <a:t>Shenker</a:t>
            </a:r>
            <a:endParaRPr lang="en-US" sz="2000" dirty="0" smtClean="0"/>
          </a:p>
          <a:p>
            <a:pPr algn="ctr"/>
            <a:r>
              <a:rPr lang="en-US" sz="2000" dirty="0" err="1" smtClean="0"/>
              <a:t>Teemu</a:t>
            </a:r>
            <a:r>
              <a:rPr lang="en-US" sz="2000" dirty="0" smtClean="0"/>
              <a:t> </a:t>
            </a:r>
            <a:r>
              <a:rPr lang="en-US" sz="2000" dirty="0" err="1" smtClean="0"/>
              <a:t>Koponen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764014" y="4004279"/>
            <a:ext cx="2848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Guru </a:t>
            </a:r>
            <a:r>
              <a:rPr lang="en-US" sz="2000" dirty="0" err="1" smtClean="0"/>
              <a:t>Parulkar</a:t>
            </a:r>
            <a:endParaRPr lang="en-US" sz="2000" dirty="0" smtClean="0"/>
          </a:p>
          <a:p>
            <a:pPr algn="ctr"/>
            <a:r>
              <a:rPr lang="en-US" sz="2000" dirty="0" smtClean="0"/>
              <a:t>+ many (brave) students</a:t>
            </a:r>
          </a:p>
        </p:txBody>
      </p:sp>
    </p:spTree>
    <p:extLst>
      <p:ext uri="{BB962C8B-B14F-4D97-AF65-F5344CB8AC3E}">
        <p14:creationId xmlns:p14="http://schemas.microsoft.com/office/powerpoint/2010/main" val="422144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Who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000" dirty="0" smtClean="0">
                <a:ea typeface="+mn-ea"/>
                <a:cs typeface="+mn-cs"/>
              </a:rPr>
              <a:t>Network developers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rgbClr val="1F497D"/>
                </a:solidFill>
                <a:ea typeface="+mn-ea"/>
              </a:rPr>
              <a:t>Programmers debugging control programs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solidFill>
                <a:srgbClr val="1F497D"/>
              </a:solidFill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000" dirty="0" smtClean="0">
                <a:ea typeface="+mn-ea"/>
                <a:cs typeface="+mn-cs"/>
              </a:rPr>
              <a:t>Network operators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rgbClr val="1F497D"/>
                </a:solidFill>
                <a:ea typeface="+mn-ea"/>
              </a:rPr>
              <a:t>Find policy error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rgbClr val="1F497D"/>
                </a:solidFill>
                <a:ea typeface="+mn-ea"/>
              </a:rPr>
              <a:t>Send error report to switch vendor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rgbClr val="1F497D"/>
                </a:solidFill>
                <a:ea typeface="+mn-ea"/>
              </a:rPr>
              <a:t>Send error report to control program vendor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rgbClr val="1F497D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635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8950"/>
            <a:ext cx="822960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First working prototype of </a:t>
            </a:r>
            <a:r>
              <a:rPr lang="en-US" dirty="0" err="1" smtClean="0">
                <a:latin typeface="Courier New"/>
                <a:ea typeface="+mn-ea"/>
                <a:cs typeface="Courier New"/>
              </a:rPr>
              <a:t>ndb</a:t>
            </a:r>
            <a:endParaRPr lang="en-US" dirty="0" smtClean="0">
              <a:latin typeface="Courier New"/>
              <a:ea typeface="+mn-ea"/>
              <a:cs typeface="Courier New"/>
            </a:endParaRPr>
          </a:p>
          <a:p>
            <a:pPr marL="857250" lvl="1" indent="-457200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2"/>
                </a:solidFill>
                <a:ea typeface="+mn-ea"/>
              </a:rPr>
              <a:t>Works without change to </a:t>
            </a:r>
            <a:r>
              <a:rPr lang="en-US" dirty="0" err="1" smtClean="0">
                <a:solidFill>
                  <a:schemeClr val="tx2"/>
                </a:solidFill>
                <a:ea typeface="+mn-ea"/>
              </a:rPr>
              <a:t>OpenFlow</a:t>
            </a:r>
            <a:endParaRPr lang="en-US" dirty="0" smtClean="0">
              <a:solidFill>
                <a:schemeClr val="tx2"/>
              </a:solidFill>
              <a:ea typeface="+mn-ea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Performance on Stanford backbone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rgbClr val="1F497D"/>
                </a:solidFill>
                <a:ea typeface="+mn-ea"/>
              </a:rPr>
              <a:t>Collector could be just one server</a:t>
            </a:r>
          </a:p>
        </p:txBody>
      </p:sp>
      <p:sp>
        <p:nvSpPr>
          <p:cNvPr id="80899" name="TextBox 3"/>
          <p:cNvSpPr txBox="1">
            <a:spLocks noChangeArrowheads="1"/>
          </p:cNvSpPr>
          <p:nvPr/>
        </p:nvSpPr>
        <p:spPr bwMode="auto">
          <a:xfrm>
            <a:off x="4021138" y="6157913"/>
            <a:ext cx="1120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Collector</a:t>
            </a:r>
          </a:p>
        </p:txBody>
      </p:sp>
    </p:spTree>
    <p:extLst>
      <p:ext uri="{BB962C8B-B14F-4D97-AF65-F5344CB8AC3E}">
        <p14:creationId xmlns:p14="http://schemas.microsoft.com/office/powerpoint/2010/main" val="105906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3" descr="Demo.pn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9"/>
          <a:stretch>
            <a:fillRect/>
          </a:stretch>
        </p:blipFill>
        <p:spPr bwMode="auto">
          <a:xfrm>
            <a:off x="0" y="1281113"/>
            <a:ext cx="9144000" cy="5627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</a:extLst>
        </p:spPr>
      </p:pic>
      <p:pic>
        <p:nvPicPr>
          <p:cNvPr id="81922" name="Picture 9" descr="black-server-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57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1600200" y="3352800"/>
            <a:ext cx="609600" cy="152400"/>
          </a:xfrm>
          <a:prstGeom prst="line">
            <a:avLst/>
          </a:prstGeom>
          <a:ln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58000" y="5334000"/>
            <a:ext cx="533400" cy="228600"/>
          </a:xfrm>
          <a:prstGeom prst="line">
            <a:avLst/>
          </a:prstGeom>
          <a:ln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9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286000" y="3505200"/>
            <a:ext cx="990600" cy="60960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276600" y="4114800"/>
            <a:ext cx="762000" cy="38100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38600" y="4495800"/>
            <a:ext cx="2819400" cy="83820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858000" y="5334000"/>
            <a:ext cx="457200" cy="15240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30" name="Picture 38" descr="rou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02013"/>
            <a:ext cx="53340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1" name="Picture 39" descr="rou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11613"/>
            <a:ext cx="53340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2" name="Picture 40" descr="rou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343400"/>
            <a:ext cx="5334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3" name="Picture 41" descr="rou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181600"/>
            <a:ext cx="5334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2"/>
          <p:cNvCxnSpPr/>
          <p:nvPr/>
        </p:nvCxnSpPr>
        <p:spPr>
          <a:xfrm rot="5400000" flipH="1" flipV="1">
            <a:off x="6286500" y="3848100"/>
            <a:ext cx="381000" cy="304800"/>
          </a:xfrm>
          <a:prstGeom prst="line">
            <a:avLst/>
          </a:prstGeom>
          <a:ln w="12700"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562600" y="3200400"/>
            <a:ext cx="533400" cy="304800"/>
          </a:xfrm>
          <a:prstGeom prst="line">
            <a:avLst/>
          </a:prstGeom>
          <a:ln w="12700"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905000" y="4264025"/>
            <a:ext cx="498475" cy="79375"/>
          </a:xfrm>
          <a:prstGeom prst="line">
            <a:avLst/>
          </a:prstGeom>
          <a:ln w="12700"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2057400" y="4800600"/>
            <a:ext cx="479425" cy="228600"/>
          </a:xfrm>
          <a:prstGeom prst="line">
            <a:avLst/>
          </a:prstGeom>
          <a:ln w="12700"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 flipH="1" flipV="1">
            <a:off x="2425700" y="5022850"/>
            <a:ext cx="400050" cy="69850"/>
          </a:xfrm>
          <a:prstGeom prst="line">
            <a:avLst/>
          </a:prstGeom>
          <a:ln w="12700">
            <a:solidFill>
              <a:srgbClr val="008000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39" name="Picture 48" descr="server-1.png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0" name="Picture 4" descr="black-server-ico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800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1" name="Picture 5" descr="black-server-ico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71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2" name="Picture 7" descr="black-server-ico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14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3" name="Picture 47" descr="server-1.png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334000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4" name="Picture 8" descr="black-server-ico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05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Can 36"/>
          <p:cNvSpPr/>
          <p:nvPr/>
        </p:nvSpPr>
        <p:spPr>
          <a:xfrm>
            <a:off x="4076700" y="5537200"/>
            <a:ext cx="995363" cy="1076325"/>
          </a:xfrm>
          <a:prstGeom prst="can">
            <a:avLst>
              <a:gd name="adj" fmla="val 30951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Folded Corner 14"/>
          <p:cNvSpPr/>
          <p:nvPr/>
        </p:nvSpPr>
        <p:spPr>
          <a:xfrm>
            <a:off x="4572000" y="60198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Folded Corner 15"/>
          <p:cNvSpPr/>
          <p:nvPr/>
        </p:nvSpPr>
        <p:spPr>
          <a:xfrm>
            <a:off x="4495800" y="60198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Folded Corner 16"/>
          <p:cNvSpPr/>
          <p:nvPr/>
        </p:nvSpPr>
        <p:spPr>
          <a:xfrm>
            <a:off x="4419600" y="60198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Folded Corner 17"/>
          <p:cNvSpPr/>
          <p:nvPr/>
        </p:nvSpPr>
        <p:spPr>
          <a:xfrm>
            <a:off x="4343400" y="6019800"/>
            <a:ext cx="228600" cy="152400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1950" name="TextBox 37"/>
          <p:cNvSpPr txBox="1">
            <a:spLocks noChangeArrowheads="1"/>
          </p:cNvSpPr>
          <p:nvPr/>
        </p:nvSpPr>
        <p:spPr bwMode="auto">
          <a:xfrm>
            <a:off x="4021138" y="6157913"/>
            <a:ext cx="1120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Collector</a:t>
            </a:r>
          </a:p>
        </p:txBody>
      </p:sp>
      <p:grpSp>
        <p:nvGrpSpPr>
          <p:cNvPr id="81951" name="Group 49"/>
          <p:cNvGrpSpPr>
            <a:grpSpLocks/>
          </p:cNvGrpSpPr>
          <p:nvPr/>
        </p:nvGrpSpPr>
        <p:grpSpPr bwMode="auto">
          <a:xfrm>
            <a:off x="1139825" y="639763"/>
            <a:ext cx="6662738" cy="4605337"/>
            <a:chOff x="1139320" y="639606"/>
            <a:chExt cx="6663266" cy="4605494"/>
          </a:xfrm>
        </p:grpSpPr>
        <p:sp>
          <p:nvSpPr>
            <p:cNvPr id="51" name="Rounded Rectangle 50"/>
            <p:cNvSpPr/>
            <p:nvPr/>
          </p:nvSpPr>
          <p:spPr bwMode="auto">
            <a:xfrm>
              <a:off x="1139320" y="1341973"/>
              <a:ext cx="6662738" cy="492031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latin typeface="+mj-lt"/>
                </a:rPr>
                <a:t>Network Virtualization</a:t>
              </a:r>
            </a:p>
          </p:txBody>
        </p:sp>
        <p:grpSp>
          <p:nvGrpSpPr>
            <p:cNvPr id="81962" name="Group 51"/>
            <p:cNvGrpSpPr>
              <a:grpSpLocks/>
            </p:cNvGrpSpPr>
            <p:nvPr/>
          </p:nvGrpSpPr>
          <p:grpSpPr bwMode="auto">
            <a:xfrm>
              <a:off x="1159787" y="639606"/>
              <a:ext cx="6616804" cy="644525"/>
              <a:chOff x="1159787" y="639606"/>
              <a:chExt cx="6616804" cy="644525"/>
            </a:xfrm>
          </p:grpSpPr>
          <p:grpSp>
            <p:nvGrpSpPr>
              <p:cNvPr id="81973" name="Group 27"/>
              <p:cNvGrpSpPr>
                <a:grpSpLocks/>
              </p:cNvGrpSpPr>
              <p:nvPr/>
            </p:nvGrpSpPr>
            <p:grpSpPr bwMode="auto">
              <a:xfrm>
                <a:off x="1159787" y="639606"/>
                <a:ext cx="1752600" cy="644525"/>
                <a:chOff x="1066800" y="1108169"/>
                <a:chExt cx="1752600" cy="644431"/>
              </a:xfrm>
            </p:grpSpPr>
            <p:sp>
              <p:nvSpPr>
                <p:cNvPr id="81" name="Rounded Rectangle 80"/>
                <p:cNvSpPr/>
                <p:nvPr/>
              </p:nvSpPr>
              <p:spPr>
                <a:xfrm>
                  <a:off x="1066800" y="1108169"/>
                  <a:ext cx="1752600" cy="644431"/>
                </a:xfrm>
                <a:prstGeom prst="roundRect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dirty="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grpSp>
              <p:nvGrpSpPr>
                <p:cNvPr id="82" name="Group 24"/>
                <p:cNvGrpSpPr/>
                <p:nvPr/>
              </p:nvGrpSpPr>
              <p:grpSpPr>
                <a:xfrm>
                  <a:off x="2133600" y="1219200"/>
                  <a:ext cx="609600" cy="457200"/>
                  <a:chOff x="2057400" y="1219200"/>
                  <a:chExt cx="609600" cy="457200"/>
                </a:xfrm>
                <a:effectLst>
                  <a:outerShdw blurRad="50800" dist="50800" dir="12780000" algn="tl" rotWithShape="0">
                    <a:srgbClr val="000000">
                      <a:alpha val="57000"/>
                    </a:srgbClr>
                  </a:outerShdw>
                </a:effectLst>
              </p:grpSpPr>
              <p:sp>
                <p:nvSpPr>
                  <p:cNvPr id="84" name="Oval 83"/>
                  <p:cNvSpPr/>
                  <p:nvPr/>
                </p:nvSpPr>
                <p:spPr bwMode="auto">
                  <a:xfrm>
                    <a:off x="2286000" y="1371600"/>
                    <a:ext cx="167627" cy="16625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cxnSp>
                <p:nvCxnSpPr>
                  <p:cNvPr id="85" name="Straight Connector 84"/>
                  <p:cNvCxnSpPr>
                    <a:stCxn id="84" idx="7"/>
                  </p:cNvCxnSpPr>
                  <p:nvPr/>
                </p:nvCxnSpPr>
                <p:spPr bwMode="auto">
                  <a:xfrm flipV="1">
                    <a:off x="2429079" y="1219200"/>
                    <a:ext cx="161721" cy="176747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>
                    <a:endCxn id="84" idx="3"/>
                  </p:cNvCxnSpPr>
                  <p:nvPr/>
                </p:nvCxnSpPr>
                <p:spPr bwMode="auto">
                  <a:xfrm flipV="1">
                    <a:off x="2133600" y="1513508"/>
                    <a:ext cx="176948" cy="162892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>
                    <a:stCxn id="84" idx="5"/>
                  </p:cNvCxnSpPr>
                  <p:nvPr/>
                </p:nvCxnSpPr>
                <p:spPr bwMode="auto">
                  <a:xfrm>
                    <a:off x="2429079" y="1513508"/>
                    <a:ext cx="161721" cy="162892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>
                    <a:stCxn id="84" idx="1"/>
                  </p:cNvCxnSpPr>
                  <p:nvPr/>
                </p:nvCxnSpPr>
                <p:spPr bwMode="auto">
                  <a:xfrm flipH="1" flipV="1">
                    <a:off x="2133600" y="1219200"/>
                    <a:ext cx="176948" cy="176747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>
                    <a:stCxn id="84" idx="2"/>
                  </p:cNvCxnSpPr>
                  <p:nvPr/>
                </p:nvCxnSpPr>
                <p:spPr bwMode="auto">
                  <a:xfrm flipH="1" flipV="1">
                    <a:off x="2057400" y="1447800"/>
                    <a:ext cx="228600" cy="6928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>
                    <a:endCxn id="84" idx="6"/>
                  </p:cNvCxnSpPr>
                  <p:nvPr/>
                </p:nvCxnSpPr>
                <p:spPr bwMode="auto">
                  <a:xfrm flipH="1">
                    <a:off x="2453627" y="1447800"/>
                    <a:ext cx="213373" cy="6928"/>
                  </a:xfrm>
                  <a:prstGeom prst="line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1990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1094539" y="1153180"/>
                  <a:ext cx="962861" cy="523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r" eaLnBrk="1" hangingPunct="1"/>
                  <a:r>
                    <a:rPr lang="en-US" sz="1400">
                      <a:latin typeface="Arial" charset="0"/>
                    </a:rPr>
                    <a:t>Control</a:t>
                  </a:r>
                </a:p>
                <a:p>
                  <a:pPr algn="r" eaLnBrk="1" hangingPunct="1"/>
                  <a:r>
                    <a:rPr lang="en-US" sz="1400">
                      <a:latin typeface="Arial" charset="0"/>
                    </a:rPr>
                    <a:t>Programs</a:t>
                  </a:r>
                </a:p>
              </p:txBody>
            </p:sp>
          </p:grpSp>
          <p:grpSp>
            <p:nvGrpSpPr>
              <p:cNvPr id="81974" name="Group 26"/>
              <p:cNvGrpSpPr>
                <a:grpSpLocks/>
              </p:cNvGrpSpPr>
              <p:nvPr/>
            </p:nvGrpSpPr>
            <p:grpSpPr bwMode="auto">
              <a:xfrm>
                <a:off x="3537100" y="639606"/>
                <a:ext cx="1781175" cy="644525"/>
                <a:chOff x="3325060" y="1066800"/>
                <a:chExt cx="1780339" cy="644431"/>
              </a:xfrm>
            </p:grpSpPr>
            <p:sp>
              <p:nvSpPr>
                <p:cNvPr id="72" name="Rounded Rectangle 71"/>
                <p:cNvSpPr/>
                <p:nvPr/>
              </p:nvSpPr>
              <p:spPr>
                <a:xfrm>
                  <a:off x="3325060" y="1066800"/>
                  <a:ext cx="1780339" cy="644431"/>
                </a:xfrm>
                <a:prstGeom prst="roundRect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dirty="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81984" name="TextBox 92"/>
                <p:cNvSpPr txBox="1">
                  <a:spLocks noChangeArrowheads="1"/>
                </p:cNvSpPr>
                <p:nvPr/>
              </p:nvSpPr>
              <p:spPr bwMode="auto">
                <a:xfrm>
                  <a:off x="3353252" y="1111811"/>
                  <a:ext cx="962409" cy="523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r" eaLnBrk="1" hangingPunct="1"/>
                  <a:r>
                    <a:rPr lang="en-US" sz="1400">
                      <a:latin typeface="Arial" charset="0"/>
                    </a:rPr>
                    <a:t>Control</a:t>
                  </a:r>
                </a:p>
                <a:p>
                  <a:pPr algn="r" eaLnBrk="1" hangingPunct="1"/>
                  <a:r>
                    <a:rPr lang="en-US" sz="1400">
                      <a:latin typeface="Arial" charset="0"/>
                    </a:rPr>
                    <a:t>Programs</a:t>
                  </a:r>
                </a:p>
              </p:txBody>
            </p:sp>
            <p:grpSp>
              <p:nvGrpSpPr>
                <p:cNvPr id="74" name="Group 64"/>
                <p:cNvGrpSpPr/>
                <p:nvPr/>
              </p:nvGrpSpPr>
              <p:grpSpPr bwMode="auto">
                <a:xfrm>
                  <a:off x="4343400" y="1066800"/>
                  <a:ext cx="558756" cy="609600"/>
                  <a:chOff x="7848600" y="1752600"/>
                  <a:chExt cx="762000" cy="838200"/>
                </a:xfrm>
                <a:solidFill>
                  <a:schemeClr val="bg1"/>
                </a:solidFill>
              </p:grpSpPr>
              <p:sp>
                <p:nvSpPr>
                  <p:cNvPr id="75" name="Oval 74"/>
                  <p:cNvSpPr/>
                  <p:nvPr/>
                </p:nvSpPr>
                <p:spPr>
                  <a:xfrm>
                    <a:off x="8001000" y="1981200"/>
                    <a:ext cx="228600" cy="2286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6" name="Oval 75"/>
                  <p:cNvSpPr/>
                  <p:nvPr/>
                </p:nvSpPr>
                <p:spPr>
                  <a:xfrm>
                    <a:off x="8382000" y="1752600"/>
                    <a:ext cx="228600" cy="2286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7" name="Oval 76"/>
                  <p:cNvSpPr/>
                  <p:nvPr/>
                </p:nvSpPr>
                <p:spPr>
                  <a:xfrm>
                    <a:off x="7848600" y="2362200"/>
                    <a:ext cx="228600" cy="2286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cxnSp>
                <p:nvCxnSpPr>
                  <p:cNvPr id="78" name="Straight Connector 77"/>
                  <p:cNvCxnSpPr>
                    <a:stCxn id="75" idx="7"/>
                    <a:endCxn id="76" idx="3"/>
                  </p:cNvCxnSpPr>
                  <p:nvPr/>
                </p:nvCxnSpPr>
                <p:spPr>
                  <a:xfrm rot="5400000" flipH="1" flipV="1">
                    <a:off x="8272322" y="1871522"/>
                    <a:ext cx="66956" cy="219356"/>
                  </a:xfrm>
                  <a:prstGeom prst="lin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>
                    <a:stCxn id="77" idx="0"/>
                    <a:endCxn id="75" idx="3"/>
                  </p:cNvCxnSpPr>
                  <p:nvPr/>
                </p:nvCxnSpPr>
                <p:spPr>
                  <a:xfrm rot="5400000" flipH="1" flipV="1">
                    <a:off x="7905750" y="2233472"/>
                    <a:ext cx="185878" cy="71578"/>
                  </a:xfrm>
                  <a:prstGeom prst="lin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>
                    <a:stCxn id="77" idx="7"/>
                    <a:endCxn id="76" idx="4"/>
                  </p:cNvCxnSpPr>
                  <p:nvPr/>
                </p:nvCxnSpPr>
                <p:spPr>
                  <a:xfrm rot="5400000" flipH="1" flipV="1">
                    <a:off x="8062772" y="1962150"/>
                    <a:ext cx="414478" cy="452578"/>
                  </a:xfrm>
                  <a:prstGeom prst="lin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1975" name="Group 25"/>
              <p:cNvGrpSpPr>
                <a:grpSpLocks/>
              </p:cNvGrpSpPr>
              <p:nvPr/>
            </p:nvGrpSpPr>
            <p:grpSpPr bwMode="auto">
              <a:xfrm>
                <a:off x="5871591" y="639606"/>
                <a:ext cx="1905000" cy="644525"/>
                <a:chOff x="5410200" y="1066800"/>
                <a:chExt cx="1905000" cy="644431"/>
              </a:xfrm>
            </p:grpSpPr>
            <p:sp>
              <p:nvSpPr>
                <p:cNvPr id="64" name="Rounded Rectangle 63"/>
                <p:cNvSpPr/>
                <p:nvPr/>
              </p:nvSpPr>
              <p:spPr>
                <a:xfrm>
                  <a:off x="5410200" y="1066800"/>
                  <a:ext cx="1905000" cy="644431"/>
                </a:xfrm>
                <a:prstGeom prst="roundRect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dirty="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81979" name="TextBox 95"/>
                <p:cNvSpPr txBox="1">
                  <a:spLocks noChangeArrowheads="1"/>
                </p:cNvSpPr>
                <p:nvPr/>
              </p:nvSpPr>
              <p:spPr bwMode="auto">
                <a:xfrm>
                  <a:off x="5437939" y="1111811"/>
                  <a:ext cx="962861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r" eaLnBrk="1" hangingPunct="1"/>
                  <a:r>
                    <a:rPr lang="en-US" sz="1400">
                      <a:latin typeface="Arial" charset="0"/>
                    </a:rPr>
                    <a:t>Control</a:t>
                  </a:r>
                </a:p>
                <a:p>
                  <a:pPr algn="r" eaLnBrk="1" hangingPunct="1"/>
                  <a:r>
                    <a:rPr lang="en-US" sz="1400">
                      <a:latin typeface="Arial" charset="0"/>
                    </a:rPr>
                    <a:t>Programs</a:t>
                  </a:r>
                </a:p>
              </p:txBody>
            </p:sp>
            <p:grpSp>
              <p:nvGrpSpPr>
                <p:cNvPr id="66" name="Group 64"/>
                <p:cNvGrpSpPr/>
                <p:nvPr/>
              </p:nvGrpSpPr>
              <p:grpSpPr bwMode="auto">
                <a:xfrm>
                  <a:off x="6400866" y="1212273"/>
                  <a:ext cx="838134" cy="387927"/>
                  <a:chOff x="7848600" y="2057400"/>
                  <a:chExt cx="1143000" cy="533400"/>
                </a:xfrm>
                <a:solidFill>
                  <a:schemeClr val="bg1"/>
                </a:solidFill>
              </p:grpSpPr>
              <p:sp>
                <p:nvSpPr>
                  <p:cNvPr id="67" name="Oval 66"/>
                  <p:cNvSpPr/>
                  <p:nvPr/>
                </p:nvSpPr>
                <p:spPr>
                  <a:xfrm>
                    <a:off x="8382000" y="2362200"/>
                    <a:ext cx="228600" cy="2286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68" name="Oval 67"/>
                  <p:cNvSpPr/>
                  <p:nvPr/>
                </p:nvSpPr>
                <p:spPr>
                  <a:xfrm>
                    <a:off x="8763000" y="2057400"/>
                    <a:ext cx="228600" cy="2286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69" name="Oval 68"/>
                  <p:cNvSpPr/>
                  <p:nvPr/>
                </p:nvSpPr>
                <p:spPr>
                  <a:xfrm>
                    <a:off x="7848600" y="2362200"/>
                    <a:ext cx="228600" cy="2286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cxnSp>
                <p:nvCxnSpPr>
                  <p:cNvPr id="70" name="Straight Connector 69"/>
                  <p:cNvCxnSpPr>
                    <a:stCxn id="69" idx="5"/>
                    <a:endCxn id="67" idx="3"/>
                  </p:cNvCxnSpPr>
                  <p:nvPr/>
                </p:nvCxnSpPr>
                <p:spPr>
                  <a:xfrm rot="16200000" flipH="1">
                    <a:off x="8229600" y="2371444"/>
                    <a:ext cx="1588" cy="371756"/>
                  </a:xfrm>
                  <a:prstGeom prst="lin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>
                    <a:stCxn id="67" idx="6"/>
                    <a:endCxn id="68" idx="3"/>
                  </p:cNvCxnSpPr>
                  <p:nvPr/>
                </p:nvCxnSpPr>
                <p:spPr>
                  <a:xfrm flipV="1">
                    <a:off x="8610600" y="2252522"/>
                    <a:ext cx="185878" cy="223978"/>
                  </a:xfrm>
                  <a:prstGeom prst="lin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53" name="Rounded Rectangle 52"/>
            <p:cNvSpPr/>
            <p:nvPr/>
          </p:nvSpPr>
          <p:spPr>
            <a:xfrm>
              <a:off x="1139320" y="1891846"/>
              <a:ext cx="6663266" cy="437554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latin typeface="+mj-lt"/>
                </a:rPr>
                <a:t>Network OS</a:t>
              </a: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2860306" y="2320825"/>
              <a:ext cx="0" cy="650897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3228636" y="2320825"/>
              <a:ext cx="0" cy="1336721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5465601" y="2320825"/>
              <a:ext cx="0" cy="1174790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4019273" y="2320825"/>
              <a:ext cx="0" cy="2103510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2234782" y="2320825"/>
              <a:ext cx="0" cy="1147802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6324506" y="2320825"/>
              <a:ext cx="0" cy="1863789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6857948" y="2320825"/>
              <a:ext cx="0" cy="2924275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prstDash val="dot"/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/>
          <p:cNvSpPr/>
          <p:nvPr/>
        </p:nvSpPr>
        <p:spPr>
          <a:xfrm>
            <a:off x="457200" y="2463800"/>
            <a:ext cx="1454150" cy="1447800"/>
          </a:xfrm>
          <a:prstGeom prst="roundRect">
            <a:avLst>
              <a:gd name="adj" fmla="val 5163"/>
            </a:avLst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8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8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800" dirty="0">
              <a:cs typeface="Times New Roman"/>
            </a:endParaRP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100" dirty="0">
                <a:cs typeface="Times New Roman"/>
              </a:rPr>
              <a:t> &lt;Port == 22, Drop&gt;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800" dirty="0">
              <a:cs typeface="Times New Roman"/>
            </a:endParaRP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800" dirty="0">
                <a:cs typeface="Times New Roman"/>
              </a:rPr>
              <a:t>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8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800" dirty="0">
                <a:cs typeface="Times New Roman"/>
              </a:rPr>
              <a:t>&lt;Match, Action&gt;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cs typeface="Times New Roman"/>
              </a:rPr>
              <a:t>      </a:t>
            </a:r>
          </a:p>
        </p:txBody>
      </p:sp>
      <p:sp>
        <p:nvSpPr>
          <p:cNvPr id="91" name="Rounded Rectangular Callout 90"/>
          <p:cNvSpPr/>
          <p:nvPr/>
        </p:nvSpPr>
        <p:spPr>
          <a:xfrm>
            <a:off x="1384524" y="5513044"/>
            <a:ext cx="2133600" cy="1320995"/>
          </a:xfrm>
          <a:prstGeom prst="wedgeRoundRectCallout">
            <a:avLst>
              <a:gd name="adj1" fmla="val 78830"/>
              <a:gd name="adj2" fmla="val -17949"/>
              <a:gd name="adj3" fmla="val 16667"/>
            </a:avLst>
          </a:prstGeom>
          <a:solidFill>
            <a:srgbClr val="00000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Breakpoint</a:t>
            </a:r>
            <a:endParaRPr lang="en-US" sz="17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/>
              <a:t>Switch = 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</a:t>
            </a:r>
            <a:endParaRPr lang="en-US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/>
              <a:t>IP </a:t>
            </a:r>
            <a:r>
              <a:rPr lang="en-US" sz="1700" dirty="0" err="1"/>
              <a:t>src</a:t>
            </a:r>
            <a:r>
              <a:rPr lang="en-US" sz="1700" dirty="0"/>
              <a:t> = </a:t>
            </a:r>
            <a:r>
              <a:rPr lang="en-U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1700" dirty="0"/>
              <a:t>, IP </a:t>
            </a:r>
            <a:r>
              <a:rPr lang="en-US" sz="1700" dirty="0" err="1"/>
              <a:t>dst</a:t>
            </a:r>
            <a:r>
              <a:rPr lang="en-US" sz="1700" dirty="0"/>
              <a:t> = </a:t>
            </a:r>
            <a:r>
              <a:rPr lang="en-U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  <a:endParaRPr lang="en-US" sz="17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/>
              <a:t>TCP Port = 22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065880" y="2884159"/>
            <a:ext cx="378629" cy="5847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14325" y="2898775"/>
            <a:ext cx="1666875" cy="315913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82900" y="53975"/>
            <a:ext cx="4073525" cy="138430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latin typeface="Courier New"/>
                <a:ea typeface="+mn-ea"/>
                <a:cs typeface="Courier New"/>
              </a:rPr>
              <a:t>firewall.c</a:t>
            </a:r>
            <a:endParaRPr lang="en-US" sz="1400" b="1" dirty="0">
              <a:latin typeface="Courier New"/>
              <a:ea typeface="+mn-ea"/>
              <a:cs typeface="Courier New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if( 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pkt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-&gt;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tcp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-&gt;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dport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 == 22)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		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dropPacket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(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pkt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…</a:t>
            </a:r>
          </a:p>
        </p:txBody>
      </p:sp>
      <p:sp>
        <p:nvSpPr>
          <p:cNvPr id="14" name="Freeform 13"/>
          <p:cNvSpPr/>
          <p:nvPr/>
        </p:nvSpPr>
        <p:spPr>
          <a:xfrm>
            <a:off x="896938" y="3227388"/>
            <a:ext cx="477837" cy="2965450"/>
          </a:xfrm>
          <a:custGeom>
            <a:avLst/>
            <a:gdLst>
              <a:gd name="connsiteX0" fmla="*/ 478117 w 478117"/>
              <a:gd name="connsiteY0" fmla="*/ 2958353 h 2965824"/>
              <a:gd name="connsiteX1" fmla="*/ 0 w 478117"/>
              <a:gd name="connsiteY1" fmla="*/ 2965824 h 2965824"/>
              <a:gd name="connsiteX2" fmla="*/ 14941 w 478117"/>
              <a:gd name="connsiteY2" fmla="*/ 0 h 2965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117" h="2965824">
                <a:moveTo>
                  <a:pt x="478117" y="2958353"/>
                </a:moveTo>
                <a:lnTo>
                  <a:pt x="0" y="2965824"/>
                </a:lnTo>
                <a:cubicBezTo>
                  <a:pt x="4980" y="1977216"/>
                  <a:pt x="9961" y="988608"/>
                  <a:pt x="14941" y="0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903288" y="844550"/>
            <a:ext cx="2413000" cy="2038350"/>
          </a:xfrm>
          <a:custGeom>
            <a:avLst/>
            <a:gdLst>
              <a:gd name="connsiteX0" fmla="*/ 0 w 2413000"/>
              <a:gd name="connsiteY0" fmla="*/ 2039471 h 2039471"/>
              <a:gd name="connsiteX1" fmla="*/ 7471 w 2413000"/>
              <a:gd name="connsiteY1" fmla="*/ 7471 h 2039471"/>
              <a:gd name="connsiteX2" fmla="*/ 2413000 w 2413000"/>
              <a:gd name="connsiteY2" fmla="*/ 0 h 203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3000" h="2039471">
                <a:moveTo>
                  <a:pt x="0" y="2039471"/>
                </a:moveTo>
                <a:cubicBezTo>
                  <a:pt x="2490" y="1362138"/>
                  <a:pt x="4981" y="684804"/>
                  <a:pt x="7471" y="7471"/>
                </a:cubicBezTo>
                <a:lnTo>
                  <a:pt x="2413000" y="0"/>
                </a:lnTo>
              </a:path>
            </a:pathLst>
          </a:custGeom>
          <a:ln w="5715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2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31"/>
          <p:cNvSpPr>
            <a:spLocks noGrp="1"/>
          </p:cNvSpPr>
          <p:nvPr>
            <p:ph type="title"/>
          </p:nvPr>
        </p:nvSpPr>
        <p:spPr>
          <a:xfrm>
            <a:off x="457200" y="-153988"/>
            <a:ext cx="8229600" cy="1143001"/>
          </a:xfrm>
        </p:spPr>
        <p:txBody>
          <a:bodyPr/>
          <a:lstStyle/>
          <a:p>
            <a:pPr eaLnBrk="1" hangingPunct="1"/>
            <a:r>
              <a:rPr lang="en-US" sz="4000">
                <a:latin typeface="Calibri" charset="0"/>
              </a:rPr>
              <a:t>Software Defined Network (SDN)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2444750" y="4678363"/>
            <a:ext cx="1393825" cy="11223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>
            <a:off x="4014788" y="4562475"/>
            <a:ext cx="1106487" cy="738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flipV="1">
            <a:off x="4102100" y="5800725"/>
            <a:ext cx="1285875" cy="742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1916113" y="6278563"/>
            <a:ext cx="1400175" cy="265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flipV="1">
            <a:off x="5759450" y="5056188"/>
            <a:ext cx="1198563" cy="4968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 bwMode="auto">
          <a:xfrm>
            <a:off x="1828800" y="3657600"/>
            <a:ext cx="0" cy="20574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952" name="TextBox 44"/>
          <p:cNvSpPr txBox="1">
            <a:spLocks noChangeArrowheads="1"/>
          </p:cNvSpPr>
          <p:nvPr/>
        </p:nvSpPr>
        <p:spPr bwMode="auto">
          <a:xfrm>
            <a:off x="3376613" y="3059113"/>
            <a:ext cx="2338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Global Network View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1066800" y="2438399"/>
            <a:ext cx="6662738" cy="49203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+mj-lt"/>
              </a:rPr>
              <a:t>Network Virtualization</a:t>
            </a:r>
          </a:p>
        </p:txBody>
      </p:sp>
      <p:cxnSp>
        <p:nvCxnSpPr>
          <p:cNvPr id="135" name="Straight Connector 134"/>
          <p:cNvCxnSpPr/>
          <p:nvPr/>
        </p:nvCxnSpPr>
        <p:spPr bwMode="auto">
          <a:xfrm>
            <a:off x="3581400" y="3657600"/>
            <a:ext cx="0" cy="9906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 bwMode="auto">
          <a:xfrm>
            <a:off x="5410200" y="3733800"/>
            <a:ext cx="0" cy="17526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 bwMode="auto">
          <a:xfrm>
            <a:off x="7086600" y="3810000"/>
            <a:ext cx="0" cy="99060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1296988" y="5608638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3127375" y="6111875"/>
            <a:ext cx="1147763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4814888" y="5273675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6472238" y="4511675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82963" name="TextBox 44"/>
          <p:cNvSpPr txBox="1">
            <a:spLocks noChangeArrowheads="1"/>
          </p:cNvSpPr>
          <p:nvPr/>
        </p:nvSpPr>
        <p:spPr bwMode="auto">
          <a:xfrm>
            <a:off x="3335338" y="2057400"/>
            <a:ext cx="2532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Abstract Network View</a:t>
            </a:r>
          </a:p>
        </p:txBody>
      </p:sp>
      <p:grpSp>
        <p:nvGrpSpPr>
          <p:cNvPr id="82964" name="Group 27"/>
          <p:cNvGrpSpPr>
            <a:grpSpLocks/>
          </p:cNvGrpSpPr>
          <p:nvPr/>
        </p:nvGrpSpPr>
        <p:grpSpPr bwMode="auto">
          <a:xfrm>
            <a:off x="1165225" y="1447800"/>
            <a:ext cx="1752600" cy="644525"/>
            <a:chOff x="1066800" y="1108169"/>
            <a:chExt cx="1752600" cy="644431"/>
          </a:xfrm>
        </p:grpSpPr>
        <p:sp>
          <p:nvSpPr>
            <p:cNvPr id="81" name="Rounded Rectangle 80"/>
            <p:cNvSpPr/>
            <p:nvPr/>
          </p:nvSpPr>
          <p:spPr>
            <a:xfrm>
              <a:off x="1066800" y="1108169"/>
              <a:ext cx="1752600" cy="644431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4" name="Group 24"/>
            <p:cNvGrpSpPr/>
            <p:nvPr/>
          </p:nvGrpSpPr>
          <p:grpSpPr>
            <a:xfrm>
              <a:off x="2133600" y="1219200"/>
              <a:ext cx="609600" cy="457200"/>
              <a:chOff x="2057400" y="1219200"/>
              <a:chExt cx="609600" cy="457200"/>
            </a:xfrm>
            <a:effectLst>
              <a:outerShdw blurRad="50800" dist="50800" dir="12780000" algn="tl" rotWithShape="0">
                <a:srgbClr val="000000">
                  <a:alpha val="57000"/>
                </a:srgbClr>
              </a:outerShdw>
            </a:effectLst>
          </p:grpSpPr>
          <p:sp>
            <p:nvSpPr>
              <p:cNvPr id="56" name="Oval 55"/>
              <p:cNvSpPr/>
              <p:nvPr/>
            </p:nvSpPr>
            <p:spPr bwMode="auto">
              <a:xfrm>
                <a:off x="2286000" y="1371600"/>
                <a:ext cx="167627" cy="166255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66" name="Straight Connector 65"/>
              <p:cNvCxnSpPr>
                <a:stCxn id="56" idx="7"/>
              </p:cNvCxnSpPr>
              <p:nvPr/>
            </p:nvCxnSpPr>
            <p:spPr bwMode="auto">
              <a:xfrm flipV="1">
                <a:off x="2429079" y="1219200"/>
                <a:ext cx="161721" cy="176747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>
                <a:endCxn id="56" idx="3"/>
              </p:cNvCxnSpPr>
              <p:nvPr/>
            </p:nvCxnSpPr>
            <p:spPr bwMode="auto">
              <a:xfrm flipV="1">
                <a:off x="2133600" y="1513508"/>
                <a:ext cx="176948" cy="162892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>
                <a:stCxn id="56" idx="5"/>
              </p:cNvCxnSpPr>
              <p:nvPr/>
            </p:nvCxnSpPr>
            <p:spPr bwMode="auto">
              <a:xfrm>
                <a:off x="2429079" y="1513508"/>
                <a:ext cx="161721" cy="162892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>
                <a:stCxn id="56" idx="1"/>
              </p:cNvCxnSpPr>
              <p:nvPr/>
            </p:nvCxnSpPr>
            <p:spPr bwMode="auto">
              <a:xfrm flipH="1" flipV="1">
                <a:off x="2133600" y="1219200"/>
                <a:ext cx="176948" cy="176747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>
                <a:stCxn id="56" idx="2"/>
              </p:cNvCxnSpPr>
              <p:nvPr/>
            </p:nvCxnSpPr>
            <p:spPr bwMode="auto">
              <a:xfrm flipH="1" flipV="1">
                <a:off x="2057400" y="1447800"/>
                <a:ext cx="228600" cy="6928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>
                <a:endCxn id="56" idx="6"/>
              </p:cNvCxnSpPr>
              <p:nvPr/>
            </p:nvCxnSpPr>
            <p:spPr bwMode="auto">
              <a:xfrm flipH="1">
                <a:off x="2453627" y="1447800"/>
                <a:ext cx="213373" cy="6928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997" name="TextBox 23"/>
            <p:cNvSpPr txBox="1">
              <a:spLocks noChangeArrowheads="1"/>
            </p:cNvSpPr>
            <p:nvPr/>
          </p:nvSpPr>
          <p:spPr bwMode="auto">
            <a:xfrm>
              <a:off x="1094539" y="1153180"/>
              <a:ext cx="962861" cy="523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400">
                  <a:latin typeface="Arial" charset="0"/>
                </a:rPr>
                <a:t>Control</a:t>
              </a:r>
            </a:p>
            <a:p>
              <a:pPr algn="r" eaLnBrk="1" hangingPunct="1"/>
              <a:r>
                <a:rPr lang="en-US" sz="1400">
                  <a:latin typeface="Arial" charset="0"/>
                </a:rPr>
                <a:t>Programs</a:t>
              </a:r>
            </a:p>
          </p:txBody>
        </p:sp>
      </p:grpSp>
      <p:grpSp>
        <p:nvGrpSpPr>
          <p:cNvPr id="82965" name="Group 26"/>
          <p:cNvGrpSpPr>
            <a:grpSpLocks/>
          </p:cNvGrpSpPr>
          <p:nvPr/>
        </p:nvGrpSpPr>
        <p:grpSpPr bwMode="auto">
          <a:xfrm>
            <a:off x="3376613" y="1447800"/>
            <a:ext cx="1781175" cy="644525"/>
            <a:chOff x="3325060" y="1066800"/>
            <a:chExt cx="1780339" cy="644431"/>
          </a:xfrm>
        </p:grpSpPr>
        <p:sp>
          <p:nvSpPr>
            <p:cNvPr id="82" name="Rounded Rectangle 81"/>
            <p:cNvSpPr/>
            <p:nvPr/>
          </p:nvSpPr>
          <p:spPr>
            <a:xfrm>
              <a:off x="3325060" y="1066800"/>
              <a:ext cx="1780339" cy="644431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2991" name="TextBox 92"/>
            <p:cNvSpPr txBox="1">
              <a:spLocks noChangeArrowheads="1"/>
            </p:cNvSpPr>
            <p:nvPr/>
          </p:nvSpPr>
          <p:spPr bwMode="auto">
            <a:xfrm>
              <a:off x="3353252" y="1111811"/>
              <a:ext cx="962409" cy="523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400">
                  <a:latin typeface="Arial" charset="0"/>
                </a:rPr>
                <a:t>Control</a:t>
              </a:r>
            </a:p>
            <a:p>
              <a:pPr algn="r" eaLnBrk="1" hangingPunct="1"/>
              <a:r>
                <a:rPr lang="en-US" sz="1400">
                  <a:latin typeface="Arial" charset="0"/>
                </a:rPr>
                <a:t>Programs</a:t>
              </a:r>
            </a:p>
          </p:txBody>
        </p:sp>
        <p:grpSp>
          <p:nvGrpSpPr>
            <p:cNvPr id="7" name="Group 64"/>
            <p:cNvGrpSpPr/>
            <p:nvPr/>
          </p:nvGrpSpPr>
          <p:grpSpPr bwMode="auto">
            <a:xfrm>
              <a:off x="4343400" y="1066800"/>
              <a:ext cx="558756" cy="609600"/>
              <a:chOff x="7848600" y="1752600"/>
              <a:chExt cx="762000" cy="838200"/>
            </a:xfrm>
            <a:solidFill>
              <a:schemeClr val="bg1"/>
            </a:solidFill>
          </p:grpSpPr>
          <p:sp>
            <p:nvSpPr>
              <p:cNvPr id="53" name="Oval 52"/>
              <p:cNvSpPr/>
              <p:nvPr/>
            </p:nvSpPr>
            <p:spPr>
              <a:xfrm>
                <a:off x="8001000" y="1981200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8382000" y="1752600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7848600" y="2362200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61" name="Straight Connector 60"/>
              <p:cNvCxnSpPr>
                <a:stCxn id="53" idx="7"/>
                <a:endCxn id="54" idx="3"/>
              </p:cNvCxnSpPr>
              <p:nvPr/>
            </p:nvCxnSpPr>
            <p:spPr>
              <a:xfrm rot="5400000" flipH="1" flipV="1">
                <a:off x="8272322" y="1871522"/>
                <a:ext cx="66956" cy="219356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>
                <a:stCxn id="60" idx="0"/>
                <a:endCxn id="53" idx="3"/>
              </p:cNvCxnSpPr>
              <p:nvPr/>
            </p:nvCxnSpPr>
            <p:spPr>
              <a:xfrm rot="5400000" flipH="1" flipV="1">
                <a:off x="7905750" y="2233472"/>
                <a:ext cx="185878" cy="71578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>
                <a:stCxn id="60" idx="7"/>
                <a:endCxn id="54" idx="4"/>
              </p:cNvCxnSpPr>
              <p:nvPr/>
            </p:nvCxnSpPr>
            <p:spPr>
              <a:xfrm rot="5400000" flipH="1" flipV="1">
                <a:off x="8062772" y="1962150"/>
                <a:ext cx="414478" cy="452578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966" name="Group 25"/>
          <p:cNvGrpSpPr>
            <a:grpSpLocks/>
          </p:cNvGrpSpPr>
          <p:nvPr/>
        </p:nvGrpSpPr>
        <p:grpSpPr bwMode="auto">
          <a:xfrm>
            <a:off x="5562600" y="1447800"/>
            <a:ext cx="1905000" cy="644525"/>
            <a:chOff x="5410200" y="1066800"/>
            <a:chExt cx="1905000" cy="644431"/>
          </a:xfrm>
        </p:grpSpPr>
        <p:sp>
          <p:nvSpPr>
            <p:cNvPr id="95" name="Rounded Rectangle 94"/>
            <p:cNvSpPr/>
            <p:nvPr/>
          </p:nvSpPr>
          <p:spPr>
            <a:xfrm>
              <a:off x="5410200" y="1066800"/>
              <a:ext cx="1905000" cy="644431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2986" name="TextBox 95"/>
            <p:cNvSpPr txBox="1">
              <a:spLocks noChangeArrowheads="1"/>
            </p:cNvSpPr>
            <p:nvPr/>
          </p:nvSpPr>
          <p:spPr bwMode="auto">
            <a:xfrm>
              <a:off x="5437939" y="1111811"/>
              <a:ext cx="9628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400">
                  <a:latin typeface="Arial" charset="0"/>
                </a:rPr>
                <a:t>Control</a:t>
              </a:r>
            </a:p>
            <a:p>
              <a:pPr algn="r" eaLnBrk="1" hangingPunct="1"/>
              <a:r>
                <a:rPr lang="en-US" sz="1400">
                  <a:latin typeface="Arial" charset="0"/>
                </a:rPr>
                <a:t>Programs</a:t>
              </a:r>
            </a:p>
          </p:txBody>
        </p:sp>
        <p:grpSp>
          <p:nvGrpSpPr>
            <p:cNvPr id="9" name="Group 64"/>
            <p:cNvGrpSpPr/>
            <p:nvPr/>
          </p:nvGrpSpPr>
          <p:grpSpPr bwMode="auto">
            <a:xfrm>
              <a:off x="6400866" y="1212273"/>
              <a:ext cx="838134" cy="387927"/>
              <a:chOff x="7848600" y="2057400"/>
              <a:chExt cx="1143000" cy="533400"/>
            </a:xfrm>
            <a:solidFill>
              <a:schemeClr val="bg1"/>
            </a:solidFill>
          </p:grpSpPr>
          <p:sp>
            <p:nvSpPr>
              <p:cNvPr id="77" name="Oval 76"/>
              <p:cNvSpPr/>
              <p:nvPr/>
            </p:nvSpPr>
            <p:spPr>
              <a:xfrm>
                <a:off x="8382000" y="2362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8763000" y="20574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7848600" y="2362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84" name="Straight Connector 83"/>
              <p:cNvCxnSpPr>
                <a:stCxn id="80" idx="5"/>
                <a:endCxn id="77" idx="3"/>
              </p:cNvCxnSpPr>
              <p:nvPr/>
            </p:nvCxnSpPr>
            <p:spPr>
              <a:xfrm rot="16200000" flipH="1">
                <a:off x="8229600" y="2371444"/>
                <a:ext cx="1588" cy="371756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>
                <a:stCxn id="77" idx="6"/>
                <a:endCxn id="78" idx="3"/>
              </p:cNvCxnSpPr>
              <p:nvPr/>
            </p:nvCxnSpPr>
            <p:spPr>
              <a:xfrm flipV="1">
                <a:off x="8610600" y="2252522"/>
                <a:ext cx="185878" cy="223978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7" name="TextBox 86"/>
          <p:cNvSpPr txBox="1"/>
          <p:nvPr/>
        </p:nvSpPr>
        <p:spPr>
          <a:xfrm>
            <a:off x="2965450" y="688975"/>
            <a:ext cx="4702175" cy="138430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latin typeface="Courier New"/>
                <a:ea typeface="+mn-ea"/>
                <a:cs typeface="Courier New"/>
              </a:rPr>
              <a:t>firewall.c</a:t>
            </a:r>
            <a:endParaRPr lang="en-US" sz="1400" b="1" dirty="0">
              <a:latin typeface="Courier New"/>
              <a:ea typeface="+mn-ea"/>
              <a:cs typeface="Courier New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if( 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pkt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-&gt;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tcp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-&gt;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dport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 == 22)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		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dropPacket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(</a:t>
            </a:r>
            <a:r>
              <a:rPr lang="en-US" sz="1400" dirty="0" err="1">
                <a:latin typeface="Courier New"/>
                <a:ea typeface="+mn-ea"/>
                <a:cs typeface="Courier New"/>
              </a:rPr>
              <a:t>pkt</a:t>
            </a:r>
            <a:r>
              <a:rPr lang="en-US" sz="1400" dirty="0">
                <a:latin typeface="Courier New"/>
                <a:ea typeface="+mn-ea"/>
                <a:cs typeface="Courier New"/>
              </a:rPr>
              <a:t>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urier New"/>
                <a:ea typeface="+mn-ea"/>
                <a:cs typeface="Courier New"/>
              </a:rPr>
              <a:t>	…</a:t>
            </a: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2998788" y="4176713"/>
            <a:ext cx="1147762" cy="669925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1066800" y="3505200"/>
            <a:ext cx="6663266" cy="437554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+mj-lt"/>
              </a:rPr>
              <a:t>Network OS</a:t>
            </a:r>
          </a:p>
        </p:txBody>
      </p:sp>
      <p:grpSp>
        <p:nvGrpSpPr>
          <p:cNvPr id="10" name="Group 1"/>
          <p:cNvGrpSpPr/>
          <p:nvPr/>
        </p:nvGrpSpPr>
        <p:grpSpPr>
          <a:xfrm>
            <a:off x="5791200" y="2971800"/>
            <a:ext cx="1158240" cy="547255"/>
            <a:chOff x="5257800" y="3124200"/>
            <a:chExt cx="1158240" cy="547255"/>
          </a:xfrm>
          <a:effectLst>
            <a:outerShdw blurRad="50800" dist="50800" dir="10260000" algn="tl" rotWithShape="0">
              <a:srgbClr val="000000">
                <a:alpha val="54000"/>
              </a:srgbClr>
            </a:outerShdw>
          </a:effectLst>
        </p:grpSpPr>
        <p:sp>
          <p:nvSpPr>
            <p:cNvPr id="33" name="Oval 32"/>
            <p:cNvSpPr/>
            <p:nvPr/>
          </p:nvSpPr>
          <p:spPr>
            <a:xfrm>
              <a:off x="5257800" y="33528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562600" y="31242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943600" y="33528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248400" y="32004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638800" y="35052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7" name="Straight Connector 46"/>
            <p:cNvCxnSpPr>
              <a:stCxn id="33" idx="7"/>
              <a:endCxn id="40" idx="3"/>
            </p:cNvCxnSpPr>
            <p:nvPr/>
          </p:nvCxnSpPr>
          <p:spPr>
            <a:xfrm flipV="1">
              <a:off x="5400890" y="3266108"/>
              <a:ext cx="186260" cy="111039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3" idx="2"/>
              <a:endCxn id="33" idx="5"/>
            </p:cNvCxnSpPr>
            <p:nvPr/>
          </p:nvCxnSpPr>
          <p:spPr>
            <a:xfrm flipH="1" flipV="1">
              <a:off x="5400890" y="3494708"/>
              <a:ext cx="2379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1" idx="1"/>
              <a:endCxn id="40" idx="5"/>
            </p:cNvCxnSpPr>
            <p:nvPr/>
          </p:nvCxnSpPr>
          <p:spPr>
            <a:xfrm flipH="1" flipV="1">
              <a:off x="5705690" y="3266108"/>
              <a:ext cx="262460" cy="111039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43" idx="6"/>
              <a:endCxn id="41" idx="3"/>
            </p:cNvCxnSpPr>
            <p:nvPr/>
          </p:nvCxnSpPr>
          <p:spPr>
            <a:xfrm flipV="1">
              <a:off x="5806440" y="3494708"/>
              <a:ext cx="1617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41" idx="6"/>
              <a:endCxn id="42" idx="3"/>
            </p:cNvCxnSpPr>
            <p:nvPr/>
          </p:nvCxnSpPr>
          <p:spPr>
            <a:xfrm flipV="1">
              <a:off x="6111240" y="3342308"/>
              <a:ext cx="1617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Donut 84"/>
          <p:cNvSpPr/>
          <p:nvPr/>
        </p:nvSpPr>
        <p:spPr>
          <a:xfrm rot="20252640">
            <a:off x="5857875" y="5054600"/>
            <a:ext cx="993775" cy="501650"/>
          </a:xfrm>
          <a:prstGeom prst="donut">
            <a:avLst>
              <a:gd name="adj" fmla="val 73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2965450" y="688975"/>
            <a:ext cx="4702175" cy="140335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0" name="Rounded Rectangle 99"/>
          <p:cNvSpPr/>
          <p:nvPr/>
        </p:nvSpPr>
        <p:spPr>
          <a:xfrm>
            <a:off x="893763" y="2346325"/>
            <a:ext cx="6983412" cy="1703388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6342063" y="4516438"/>
            <a:ext cx="1387475" cy="665162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0" name="Rounded Rectangle 89"/>
          <p:cNvSpPr/>
          <p:nvPr/>
        </p:nvSpPr>
        <p:spPr>
          <a:xfrm>
            <a:off x="6140450" y="2349500"/>
            <a:ext cx="1943100" cy="2032000"/>
          </a:xfrm>
          <a:prstGeom prst="roundRect">
            <a:avLst>
              <a:gd name="adj" fmla="val 516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6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6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6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600" dirty="0">
                <a:cs typeface="Times New Roman"/>
              </a:rPr>
              <a:t> &lt;Match, Action&gt;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600" dirty="0">
                <a:cs typeface="Times New Roman"/>
              </a:rPr>
              <a:t> &lt;Match, Action&gt; 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600" dirty="0">
                <a:cs typeface="Times New Roman"/>
              </a:rPr>
              <a:t> …</a:t>
            </a:r>
          </a:p>
          <a:p>
            <a:pPr marL="112713" indent="-112713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US" sz="1600" dirty="0">
                <a:cs typeface="Times New Roman"/>
              </a:rPr>
              <a:t> 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cs typeface="Times New Roman"/>
              </a:rPr>
              <a:t>      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6105525" y="2244725"/>
            <a:ext cx="2005013" cy="2185988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7981" y="2728243"/>
            <a:ext cx="53564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2444750" y="635517"/>
            <a:ext cx="53564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8151152" y="2563063"/>
            <a:ext cx="53564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3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7816402" y="4719935"/>
            <a:ext cx="53564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74741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100" grpId="0" animBg="1"/>
      <p:bldP spid="101" grpId="0" animBg="1"/>
      <p:bldP spid="90" grpId="0" animBg="1"/>
      <p:bldP spid="10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4800">
                <a:latin typeface="Calibri" charset="0"/>
              </a:rPr>
              <a:t>With SDN we will:</a:t>
            </a:r>
          </a:p>
          <a:p>
            <a:pPr marL="914400" lvl="1" indent="-514350" eaLnBrk="1" hangingPunct="1">
              <a:buFont typeface="Calibri" charset="0"/>
              <a:buAutoNum type="arabicPeriod"/>
            </a:pPr>
            <a:r>
              <a:rPr lang="en-US" sz="3600">
                <a:solidFill>
                  <a:srgbClr val="1F497D"/>
                </a:solidFill>
                <a:latin typeface="Calibri" charset="0"/>
              </a:rPr>
              <a:t>Formally verify that our networks are behaving correctly.</a:t>
            </a:r>
          </a:p>
          <a:p>
            <a:pPr marL="914400" lvl="1" indent="-514350" eaLnBrk="1" hangingPunct="1">
              <a:buFont typeface="Calibri" charset="0"/>
              <a:buAutoNum type="arabicPeriod"/>
            </a:pPr>
            <a:r>
              <a:rPr lang="en-US" sz="3600">
                <a:solidFill>
                  <a:srgbClr val="1F497D"/>
                </a:solidFill>
                <a:latin typeface="Calibri" charset="0"/>
              </a:rPr>
              <a:t>Identify bugs, then systematically track down their root cause.</a:t>
            </a:r>
          </a:p>
        </p:txBody>
      </p:sp>
    </p:spTree>
    <p:extLst>
      <p:ext uri="{BB962C8B-B14F-4D97-AF65-F5344CB8AC3E}">
        <p14:creationId xmlns:p14="http://schemas.microsoft.com/office/powerpoint/2010/main" val="3248826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Defined Networks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Allows a stronger intellectual foundation to networking</a:t>
            </a:r>
          </a:p>
          <a:p>
            <a:r>
              <a:rPr lang="en-US" dirty="0" smtClean="0"/>
              <a:t>Allows us to define the right abstractions</a:t>
            </a:r>
          </a:p>
          <a:p>
            <a:r>
              <a:rPr lang="en-US" dirty="0" smtClean="0"/>
              <a:t>Will allow us to transfer technology much faster, in both directions</a:t>
            </a:r>
          </a:p>
          <a:p>
            <a:r>
              <a:rPr lang="en-US" dirty="0" smtClean="0"/>
              <a:t>Is already closing the gap with industry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7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19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1000" y="5211763"/>
            <a:ext cx="28956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Arial" charset="0"/>
              </a:rPr>
              <a:t>Vertically integrated</a:t>
            </a:r>
          </a:p>
          <a:p>
            <a:pPr algn="ctr" eaLnBrk="1" hangingPunct="1"/>
            <a:r>
              <a:rPr lang="en-US">
                <a:latin typeface="Arial" charset="0"/>
              </a:rPr>
              <a:t>Closed, proprietary</a:t>
            </a:r>
          </a:p>
          <a:p>
            <a:pPr algn="ctr" eaLnBrk="1" hangingPunct="1"/>
            <a:r>
              <a:rPr lang="en-US">
                <a:latin typeface="Arial" charset="0"/>
              </a:rPr>
              <a:t>Slow innovation</a:t>
            </a:r>
          </a:p>
          <a:p>
            <a:pPr algn="ctr" eaLnBrk="1" hangingPunct="1"/>
            <a:r>
              <a:rPr lang="en-US">
                <a:latin typeface="Arial" charset="0"/>
              </a:rPr>
              <a:t>Small industry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1500" r="3650" b="5499"/>
          <a:stretch>
            <a:fillRect/>
          </a:stretch>
        </p:blipFill>
        <p:spPr bwMode="auto">
          <a:xfrm>
            <a:off x="152400" y="457200"/>
            <a:ext cx="3352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09600" y="2438400"/>
            <a:ext cx="1905000" cy="96520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Operating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System</a:t>
            </a:r>
            <a:endParaRPr lang="en-US" sz="1800" smtClean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09600" y="3479800"/>
            <a:ext cx="1905000" cy="83820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Hardware</a:t>
            </a:r>
            <a:endParaRPr lang="en-US" sz="1800" smtClean="0">
              <a:solidFill>
                <a:schemeClr val="bg1"/>
              </a:solidFill>
            </a:endParaRP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334000" y="914400"/>
            <a:ext cx="3657600" cy="685800"/>
            <a:chOff x="5334000" y="1371600"/>
            <a:chExt cx="3657600" cy="685800"/>
          </a:xfrm>
        </p:grpSpPr>
        <p:sp>
          <p:nvSpPr>
            <p:cNvPr id="46" name="Rounded Rectangle 45"/>
            <p:cNvSpPr/>
            <p:nvPr/>
          </p:nvSpPr>
          <p:spPr bwMode="auto">
            <a:xfrm>
              <a:off x="8382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8077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4" name="Rounded Rectangle 43"/>
            <p:cNvSpPr/>
            <p:nvPr/>
          </p:nvSpPr>
          <p:spPr bwMode="auto">
            <a:xfrm>
              <a:off x="7772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7467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2" name="Rounded Rectangle 41"/>
            <p:cNvSpPr/>
            <p:nvPr/>
          </p:nvSpPr>
          <p:spPr bwMode="auto">
            <a:xfrm>
              <a:off x="7162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1" name="Rounded Rectangle 40"/>
            <p:cNvSpPr/>
            <p:nvPr/>
          </p:nvSpPr>
          <p:spPr bwMode="auto">
            <a:xfrm>
              <a:off x="6858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6553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6248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5943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5638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5334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App</a:t>
              </a: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609600" y="1600200"/>
            <a:ext cx="1905000" cy="73660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Applications</a:t>
            </a:r>
            <a:endParaRPr lang="en-US" sz="1800" smtClean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410200" y="5181600"/>
            <a:ext cx="3200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Arial" charset="0"/>
              </a:rPr>
              <a:t>Horizontal</a:t>
            </a:r>
          </a:p>
          <a:p>
            <a:pPr algn="ctr" eaLnBrk="1" hangingPunct="1"/>
            <a:r>
              <a:rPr lang="en-US">
                <a:latin typeface="Arial" charset="0"/>
              </a:rPr>
              <a:t>Open interfaces</a:t>
            </a:r>
          </a:p>
          <a:p>
            <a:pPr algn="ctr" eaLnBrk="1" hangingPunct="1"/>
            <a:r>
              <a:rPr lang="en-US">
                <a:latin typeface="Arial" charset="0"/>
              </a:rPr>
              <a:t>Rapid innovation</a:t>
            </a:r>
          </a:p>
          <a:p>
            <a:pPr algn="ctr" eaLnBrk="1" hangingPunct="1"/>
            <a:r>
              <a:rPr lang="en-US">
                <a:latin typeface="Arial" charset="0"/>
              </a:rPr>
              <a:t>Huge industry</a:t>
            </a:r>
          </a:p>
        </p:txBody>
      </p:sp>
      <p:sp>
        <p:nvSpPr>
          <p:cNvPr id="47" name="Right Arrow 46"/>
          <p:cNvSpPr/>
          <p:nvPr/>
        </p:nvSpPr>
        <p:spPr>
          <a:xfrm>
            <a:off x="3733800" y="2667000"/>
            <a:ext cx="1143000" cy="762000"/>
          </a:xfrm>
          <a:prstGeom prst="rightArrow">
            <a:avLst>
              <a:gd name="adj1" fmla="val 50000"/>
              <a:gd name="adj2" fmla="val 68658"/>
            </a:avLst>
          </a:prstGeom>
          <a:solidFill>
            <a:srgbClr val="FF66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5105400" y="3211513"/>
            <a:ext cx="3429000" cy="1817687"/>
            <a:chOff x="5105400" y="3212068"/>
            <a:chExt cx="3429000" cy="1817132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6096000" y="3733800"/>
              <a:ext cx="2286000" cy="838200"/>
            </a:xfrm>
            <a:prstGeom prst="roundRect">
              <a:avLst/>
            </a:prstGeom>
            <a:solidFill>
              <a:srgbClr val="00009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smtClean="0">
                  <a:solidFill>
                    <a:schemeClr val="bg1"/>
                  </a:solidFill>
                </a:rPr>
                <a:t>Microprocessor</a:t>
              </a:r>
              <a:endParaRPr lang="en-US" sz="1800" smtClean="0">
                <a:solidFill>
                  <a:schemeClr val="bg1"/>
                </a:solidFill>
              </a:endParaRPr>
            </a:p>
          </p:txBody>
        </p:sp>
        <p:pic>
          <p:nvPicPr>
            <p:cNvPr id="16420" name="Picture 3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3951732"/>
              <a:ext cx="1202196" cy="1077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21" name="Group 51"/>
            <p:cNvGrpSpPr>
              <a:grpSpLocks/>
            </p:cNvGrpSpPr>
            <p:nvPr/>
          </p:nvGrpSpPr>
          <p:grpSpPr bwMode="auto">
            <a:xfrm>
              <a:off x="5943600" y="3212068"/>
              <a:ext cx="2590800" cy="369332"/>
              <a:chOff x="6019800" y="3200400"/>
              <a:chExt cx="2590800" cy="369332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6019800" y="3427343"/>
                <a:ext cx="2590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23" name="TextBox 23"/>
              <p:cNvSpPr txBox="1">
                <a:spLocks noChangeArrowheads="1"/>
              </p:cNvSpPr>
              <p:nvPr/>
            </p:nvSpPr>
            <p:spPr bwMode="auto">
              <a:xfrm>
                <a:off x="6453791" y="3200400"/>
                <a:ext cx="1775809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Arial" charset="0"/>
                  </a:rPr>
                  <a:t>Open Interface</a:t>
                </a:r>
              </a:p>
            </p:txBody>
          </p:sp>
        </p:grpSp>
      </p:grpSp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5334000" y="1828800"/>
            <a:ext cx="3505200" cy="1295400"/>
            <a:chOff x="5334000" y="1828800"/>
            <a:chExt cx="3505200" cy="1295400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6934200" y="2286000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008000"/>
                </a:gs>
                <a:gs pos="100000">
                  <a:srgbClr val="00C362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>
                  <a:solidFill>
                    <a:srgbClr val="FFFFFF"/>
                  </a:solidFill>
                </a:rPr>
                <a:t>Linux</a:t>
              </a: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8077200" y="2286000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FF00FF"/>
                </a:gs>
                <a:gs pos="100000">
                  <a:srgbClr val="FF99C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>
                  <a:solidFill>
                    <a:srgbClr val="FFFFFF"/>
                  </a:solidFill>
                </a:rPr>
                <a:t>Mac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>
                  <a:solidFill>
                    <a:srgbClr val="FFFFFF"/>
                  </a:solidFill>
                </a:rPr>
                <a:t>OS</a:t>
              </a: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5334000" y="2286000"/>
              <a:ext cx="1219200" cy="838200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rgbClr val="FFFFFF"/>
                  </a:solidFill>
                </a:rPr>
                <a:t>Windows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rgbClr val="FFFFFF"/>
                  </a:solidFill>
                </a:rPr>
                <a:t>(OS)</a:t>
              </a:r>
            </a:p>
          </p:txBody>
        </p:sp>
        <p:sp>
          <p:nvSpPr>
            <p:cNvPr id="16412" name="TextBox 23"/>
            <p:cNvSpPr txBox="1">
              <a:spLocks noChangeArrowheads="1"/>
            </p:cNvSpPr>
            <p:nvPr/>
          </p:nvSpPr>
          <p:spPr bwMode="auto">
            <a:xfrm>
              <a:off x="6553200" y="2526268"/>
              <a:ext cx="3899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Arial" charset="0"/>
                </a:rPr>
                <a:t>or</a:t>
              </a:r>
            </a:p>
          </p:txBody>
        </p:sp>
        <p:sp>
          <p:nvSpPr>
            <p:cNvPr id="16413" name="TextBox 24"/>
            <p:cNvSpPr txBox="1">
              <a:spLocks noChangeArrowheads="1"/>
            </p:cNvSpPr>
            <p:nvPr/>
          </p:nvSpPr>
          <p:spPr bwMode="auto">
            <a:xfrm>
              <a:off x="7696200" y="2514600"/>
              <a:ext cx="3899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Arial" charset="0"/>
                </a:rPr>
                <a:t>or</a:t>
              </a:r>
            </a:p>
          </p:txBody>
        </p:sp>
        <p:grpSp>
          <p:nvGrpSpPr>
            <p:cNvPr id="16414" name="Group 52"/>
            <p:cNvGrpSpPr>
              <a:grpSpLocks/>
            </p:cNvGrpSpPr>
            <p:nvPr/>
          </p:nvGrpSpPr>
          <p:grpSpPr bwMode="auto">
            <a:xfrm>
              <a:off x="5943600" y="1828800"/>
              <a:ext cx="2590800" cy="369332"/>
              <a:chOff x="6019800" y="3200400"/>
              <a:chExt cx="2590800" cy="369332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6019800" y="3427413"/>
                <a:ext cx="259080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16" name="TextBox 23"/>
              <p:cNvSpPr txBox="1">
                <a:spLocks noChangeArrowheads="1"/>
              </p:cNvSpPr>
              <p:nvPr/>
            </p:nvSpPr>
            <p:spPr bwMode="auto">
              <a:xfrm>
                <a:off x="6453791" y="3200400"/>
                <a:ext cx="1775809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Arial" charset="0"/>
                  </a:rPr>
                  <a:t>Open Interface</a:t>
                </a:r>
              </a:p>
            </p:txBody>
          </p:sp>
        </p:grpSp>
      </p:grpSp>
      <p:sp>
        <p:nvSpPr>
          <p:cNvPr id="56" name="Right Arrow 55"/>
          <p:cNvSpPr/>
          <p:nvPr/>
        </p:nvSpPr>
        <p:spPr>
          <a:xfrm>
            <a:off x="3733800" y="5562600"/>
            <a:ext cx="1143000" cy="762000"/>
          </a:xfrm>
          <a:prstGeom prst="rightArrow">
            <a:avLst>
              <a:gd name="adj1" fmla="val 50000"/>
              <a:gd name="adj2" fmla="val 68658"/>
            </a:avLst>
          </a:prstGeom>
          <a:solidFill>
            <a:srgbClr val="FF66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402" name="TextBox 47"/>
          <p:cNvSpPr txBox="1">
            <a:spLocks noChangeArrowheads="1"/>
          </p:cNvSpPr>
          <p:nvPr/>
        </p:nvSpPr>
        <p:spPr bwMode="auto">
          <a:xfrm>
            <a:off x="-231775" y="12969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79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6" grpId="0"/>
      <p:bldP spid="47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1000" y="5211763"/>
            <a:ext cx="2895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Arial" charset="0"/>
              </a:rPr>
              <a:t>Vertically integrated</a:t>
            </a:r>
          </a:p>
          <a:p>
            <a:pPr algn="ctr" eaLnBrk="1" hangingPunct="1"/>
            <a:r>
              <a:rPr lang="en-US">
                <a:latin typeface="Arial" charset="0"/>
              </a:rPr>
              <a:t>Closed, proprietary</a:t>
            </a:r>
          </a:p>
          <a:p>
            <a:pPr algn="ctr" eaLnBrk="1" hangingPunct="1"/>
            <a:r>
              <a:rPr lang="en-US">
                <a:latin typeface="Arial" charset="0"/>
              </a:rPr>
              <a:t>Slow innovation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257800" y="914400"/>
            <a:ext cx="3657600" cy="685800"/>
            <a:chOff x="5334000" y="1371600"/>
            <a:chExt cx="3657600" cy="685800"/>
          </a:xfrm>
        </p:grpSpPr>
        <p:sp>
          <p:nvSpPr>
            <p:cNvPr id="46" name="Rounded Rectangle 45"/>
            <p:cNvSpPr/>
            <p:nvPr/>
          </p:nvSpPr>
          <p:spPr bwMode="auto">
            <a:xfrm>
              <a:off x="8382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8077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4" name="Rounded Rectangle 43"/>
            <p:cNvSpPr/>
            <p:nvPr/>
          </p:nvSpPr>
          <p:spPr bwMode="auto">
            <a:xfrm>
              <a:off x="7772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7467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2" name="Rounded Rectangle 41"/>
            <p:cNvSpPr/>
            <p:nvPr/>
          </p:nvSpPr>
          <p:spPr bwMode="auto">
            <a:xfrm>
              <a:off x="7162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1" name="Rounded Rectangle 40"/>
            <p:cNvSpPr/>
            <p:nvPr/>
          </p:nvSpPr>
          <p:spPr bwMode="auto">
            <a:xfrm>
              <a:off x="6858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6553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6248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5943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5638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CC66"/>
                  </a:solidFill>
                </a:rPr>
                <a:t>App</a:t>
              </a: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5334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App</a:t>
              </a:r>
            </a:p>
          </p:txBody>
        </p:sp>
      </p:grp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410200" y="5181600"/>
            <a:ext cx="320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Arial" charset="0"/>
              </a:rPr>
              <a:t>Horizontal</a:t>
            </a:r>
          </a:p>
          <a:p>
            <a:pPr algn="ctr" eaLnBrk="1" hangingPunct="1"/>
            <a:r>
              <a:rPr lang="en-US">
                <a:latin typeface="Arial" charset="0"/>
              </a:rPr>
              <a:t>Open interfaces</a:t>
            </a:r>
          </a:p>
          <a:p>
            <a:pPr algn="ctr" eaLnBrk="1" hangingPunct="1"/>
            <a:r>
              <a:rPr lang="en-US">
                <a:latin typeface="Arial" charset="0"/>
              </a:rPr>
              <a:t>Rapid innovation</a:t>
            </a:r>
          </a:p>
        </p:txBody>
      </p:sp>
      <p:sp>
        <p:nvSpPr>
          <p:cNvPr id="47" name="Right Arrow 46"/>
          <p:cNvSpPr/>
          <p:nvPr/>
        </p:nvSpPr>
        <p:spPr>
          <a:xfrm>
            <a:off x="3733800" y="2667000"/>
            <a:ext cx="1143000" cy="762000"/>
          </a:xfrm>
          <a:prstGeom prst="rightArrow">
            <a:avLst>
              <a:gd name="adj1" fmla="val 50000"/>
              <a:gd name="adj2" fmla="val 68658"/>
            </a:avLst>
          </a:prstGeom>
          <a:solidFill>
            <a:srgbClr val="FF66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5105400" y="1828800"/>
            <a:ext cx="3962400" cy="1295400"/>
            <a:chOff x="5105400" y="1828800"/>
            <a:chExt cx="3962400" cy="1295400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6553200" y="2286000"/>
              <a:ext cx="1066800" cy="838200"/>
            </a:xfrm>
            <a:prstGeom prst="roundRect">
              <a:avLst/>
            </a:prstGeom>
            <a:gradFill>
              <a:gsLst>
                <a:gs pos="0">
                  <a:srgbClr val="008000"/>
                </a:gs>
                <a:gs pos="100000">
                  <a:srgbClr val="00C362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</a:rPr>
                <a:t>Control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</a:rPr>
                <a:t>Plane</a:t>
              </a: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8001000" y="2286000"/>
              <a:ext cx="1066800" cy="838200"/>
            </a:xfrm>
            <a:prstGeom prst="roundRect">
              <a:avLst/>
            </a:prstGeom>
            <a:gradFill>
              <a:gsLst>
                <a:gs pos="0">
                  <a:srgbClr val="FF00FF"/>
                </a:gs>
                <a:gs pos="100000">
                  <a:srgbClr val="FF99C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</a:rPr>
                <a:t>Control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</a:rPr>
                <a:t>Plane</a:t>
              </a: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5105400" y="2286000"/>
              <a:ext cx="1066800" cy="838200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</a:rPr>
                <a:t>Control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</a:rPr>
                <a:t>Plane</a:t>
              </a:r>
            </a:p>
          </p:txBody>
        </p:sp>
        <p:sp>
          <p:nvSpPr>
            <p:cNvPr id="18466" name="TextBox 23"/>
            <p:cNvSpPr txBox="1">
              <a:spLocks noChangeArrowheads="1"/>
            </p:cNvSpPr>
            <p:nvPr/>
          </p:nvSpPr>
          <p:spPr bwMode="auto">
            <a:xfrm>
              <a:off x="6163287" y="2526268"/>
              <a:ext cx="3899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Arial" charset="0"/>
                </a:rPr>
                <a:t>or</a:t>
              </a:r>
            </a:p>
          </p:txBody>
        </p:sp>
        <p:sp>
          <p:nvSpPr>
            <p:cNvPr id="18467" name="TextBox 24"/>
            <p:cNvSpPr txBox="1">
              <a:spLocks noChangeArrowheads="1"/>
            </p:cNvSpPr>
            <p:nvPr/>
          </p:nvSpPr>
          <p:spPr bwMode="auto">
            <a:xfrm>
              <a:off x="7611087" y="2514600"/>
              <a:ext cx="3899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Arial" charset="0"/>
                </a:rPr>
                <a:t>or</a:t>
              </a:r>
            </a:p>
          </p:txBody>
        </p:sp>
        <p:grpSp>
          <p:nvGrpSpPr>
            <p:cNvPr id="18468" name="Group 52"/>
            <p:cNvGrpSpPr>
              <a:grpSpLocks/>
            </p:cNvGrpSpPr>
            <p:nvPr/>
          </p:nvGrpSpPr>
          <p:grpSpPr bwMode="auto">
            <a:xfrm>
              <a:off x="5867400" y="1828800"/>
              <a:ext cx="2590800" cy="369332"/>
              <a:chOff x="6019800" y="3200400"/>
              <a:chExt cx="2590800" cy="369332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6019800" y="3427413"/>
                <a:ext cx="259080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70" name="TextBox 23"/>
              <p:cNvSpPr txBox="1">
                <a:spLocks noChangeArrowheads="1"/>
              </p:cNvSpPr>
              <p:nvPr/>
            </p:nvSpPr>
            <p:spPr bwMode="auto">
              <a:xfrm>
                <a:off x="6453791" y="3200400"/>
                <a:ext cx="1775809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Arial" charset="0"/>
                  </a:rPr>
                  <a:t>Open Interface</a:t>
                </a:r>
              </a:p>
            </p:txBody>
          </p:sp>
        </p:grpSp>
      </p:grpSp>
      <p:sp>
        <p:nvSpPr>
          <p:cNvPr id="56" name="Right Arrow 55"/>
          <p:cNvSpPr/>
          <p:nvPr/>
        </p:nvSpPr>
        <p:spPr>
          <a:xfrm>
            <a:off x="3733800" y="5562600"/>
            <a:ext cx="1143000" cy="762000"/>
          </a:xfrm>
          <a:prstGeom prst="rightArrow">
            <a:avLst>
              <a:gd name="adj1" fmla="val 50000"/>
              <a:gd name="adj2" fmla="val 68658"/>
            </a:avLst>
          </a:prstGeom>
          <a:solidFill>
            <a:srgbClr val="FF66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38" y="1009650"/>
            <a:ext cx="5024438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838200" y="2692400"/>
            <a:ext cx="1905000" cy="96520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Control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Plane</a:t>
            </a:r>
            <a:endParaRPr lang="en-US" sz="1800" smtClean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838200" y="3733800"/>
            <a:ext cx="1905000" cy="83820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Hardware</a:t>
            </a:r>
            <a:endParaRPr lang="en-US" sz="1800" smtClean="0">
              <a:solidFill>
                <a:schemeClr val="bg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838200" y="1854200"/>
            <a:ext cx="1905000" cy="73660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>
                <a:solidFill>
                  <a:schemeClr val="bg1"/>
                </a:solidFill>
              </a:rPr>
              <a:t>Features</a:t>
            </a:r>
            <a:endParaRPr lang="en-US" sz="1800" smtClean="0">
              <a:solidFill>
                <a:schemeClr val="bg1"/>
              </a:solidFill>
            </a:endParaRPr>
          </a:p>
        </p:txBody>
      </p: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5865813" y="3211513"/>
            <a:ext cx="2744787" cy="1817687"/>
            <a:chOff x="5865350" y="3212068"/>
            <a:chExt cx="2745250" cy="1817099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6096000" y="3733800"/>
              <a:ext cx="2286000" cy="838200"/>
            </a:xfrm>
            <a:prstGeom prst="roundRect">
              <a:avLst/>
            </a:prstGeom>
            <a:solidFill>
              <a:srgbClr val="00009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smtClean="0">
                  <a:solidFill>
                    <a:schemeClr val="bg1"/>
                  </a:solidFill>
                </a:rPr>
                <a:t>Merchant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smtClean="0">
                  <a:solidFill>
                    <a:schemeClr val="bg1"/>
                  </a:solidFill>
                </a:rPr>
                <a:t>Switching Chips</a:t>
              </a:r>
              <a:endParaRPr lang="en-US" sz="1800" smtClean="0">
                <a:solidFill>
                  <a:schemeClr val="bg1"/>
                </a:solidFill>
              </a:endParaRPr>
            </a:p>
          </p:txBody>
        </p:sp>
        <p:grpSp>
          <p:nvGrpSpPr>
            <p:cNvPr id="18453" name="Group 51"/>
            <p:cNvGrpSpPr>
              <a:grpSpLocks/>
            </p:cNvGrpSpPr>
            <p:nvPr/>
          </p:nvGrpSpPr>
          <p:grpSpPr bwMode="auto">
            <a:xfrm>
              <a:off x="5867400" y="3212068"/>
              <a:ext cx="2590800" cy="369332"/>
              <a:chOff x="6019800" y="3200400"/>
              <a:chExt cx="2590800" cy="369332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6019337" y="3427338"/>
                <a:ext cx="2591237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56" name="TextBox 23"/>
              <p:cNvSpPr txBox="1">
                <a:spLocks noChangeArrowheads="1"/>
              </p:cNvSpPr>
              <p:nvPr/>
            </p:nvSpPr>
            <p:spPr bwMode="auto">
              <a:xfrm>
                <a:off x="6453791" y="3200400"/>
                <a:ext cx="1775809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Arial" charset="0"/>
                  </a:rPr>
                  <a:t>Open Interface</a:t>
                </a:r>
              </a:p>
            </p:txBody>
          </p:sp>
        </p:grpSp>
        <p:pic>
          <p:nvPicPr>
            <p:cNvPr id="18454" name="Picture 6" descr="48HD10Gb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5350" y="4443379"/>
              <a:ext cx="27452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2087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6" grpId="0"/>
      <p:bldP spid="47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SDN will be deployed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944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Multi-tenant “virtualized” data centers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</a:rPr>
              <a:t>Public and private clouds</a:t>
            </a:r>
          </a:p>
          <a:p>
            <a:pPr lvl="1"/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WANs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</a:rPr>
              <a:t>Google WAN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</a:rPr>
              <a:t>Eventually, public WANs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Enterprise networks</a:t>
            </a:r>
          </a:p>
          <a:p>
            <a:pPr marL="736600" lvl="1" indent="-336550"/>
            <a:r>
              <a:rPr lang="en-US" dirty="0" smtClean="0">
                <a:solidFill>
                  <a:srgbClr val="1F497D"/>
                </a:solidFill>
              </a:rPr>
              <a:t>Greater control, fewer </a:t>
            </a:r>
            <a:r>
              <a:rPr lang="en-US" dirty="0" err="1" smtClean="0">
                <a:solidFill>
                  <a:srgbClr val="1F497D"/>
                </a:solidFill>
              </a:rPr>
              <a:t>middleboxes</a:t>
            </a:r>
            <a:endParaRPr lang="en-US" dirty="0" smtClean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24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SDN will be deployed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9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4. Home networks</a:t>
            </a:r>
          </a:p>
          <a:p>
            <a:pPr marL="857250" lvl="1" indent="-457200"/>
            <a:r>
              <a:rPr lang="en-US" dirty="0" smtClean="0">
                <a:solidFill>
                  <a:srgbClr val="1F497D"/>
                </a:solidFill>
              </a:rPr>
              <a:t>Outsourced management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5. Cellular Networks</a:t>
            </a:r>
          </a:p>
          <a:p>
            <a:pPr marL="857250" lvl="1" indent="-457200"/>
            <a:r>
              <a:rPr lang="en-US" dirty="0">
                <a:solidFill>
                  <a:srgbClr val="1F497D"/>
                </a:solidFill>
              </a:rPr>
              <a:t>Separation of service from physical </a:t>
            </a:r>
            <a:r>
              <a:rPr lang="en-US" dirty="0" smtClean="0">
                <a:solidFill>
                  <a:srgbClr val="1F497D"/>
                </a:solidFill>
              </a:rPr>
              <a:t>infrastructure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6. Research and Education Networks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</a:rPr>
              <a:t>National backbones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</a:rPr>
              <a:t>College campus networks</a:t>
            </a:r>
          </a:p>
        </p:txBody>
      </p:sp>
    </p:spTree>
    <p:extLst>
      <p:ext uri="{BB962C8B-B14F-4D97-AF65-F5344CB8AC3E}">
        <p14:creationId xmlns:p14="http://schemas.microsoft.com/office/powerpoint/2010/main" val="1697669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19122</TotalTime>
  <Words>2488</Words>
  <Application>Microsoft Macintosh PowerPoint</Application>
  <PresentationFormat>On-screen Show (4:3)</PresentationFormat>
  <Paragraphs>836</Paragraphs>
  <Slides>56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Office Theme</vt:lpstr>
      <vt:lpstr>Equation</vt:lpstr>
      <vt:lpstr>How SDNs will tame networks</vt:lpstr>
      <vt:lpstr>As I was saying…</vt:lpstr>
      <vt:lpstr>Buffer Size</vt:lpstr>
      <vt:lpstr>Buffer Size</vt:lpstr>
      <vt:lpstr>Software Defined Networks</vt:lpstr>
      <vt:lpstr>PowerPoint Presentation</vt:lpstr>
      <vt:lpstr>PowerPoint Presentation</vt:lpstr>
      <vt:lpstr>Where SDN will be deployed</vt:lpstr>
      <vt:lpstr>Where SDN will be deployed (2)</vt:lpstr>
      <vt:lpstr>Getting Started</vt:lpstr>
      <vt:lpstr>Tool &amp; Deployment Support</vt:lpstr>
      <vt:lpstr>OpenFlow Switches?</vt:lpstr>
      <vt:lpstr>An example: What’s possible in silicon</vt:lpstr>
      <vt:lpstr>PowerPoint Presentation</vt:lpstr>
      <vt:lpstr>Making Networks Work</vt:lpstr>
      <vt:lpstr>PowerPoint Presentation</vt:lpstr>
      <vt:lpstr>PowerPoint Presentation</vt:lpstr>
      <vt:lpstr>PowerPoint Presentation</vt:lpstr>
      <vt:lpstr>Software Defined Network (SDN)</vt:lpstr>
      <vt:lpstr>Software Defined Network (SDN)</vt:lpstr>
      <vt:lpstr>How do other  industries do it?</vt:lpstr>
      <vt:lpstr>Making ASICs Work</vt:lpstr>
      <vt:lpstr>Making Software Work</vt:lpstr>
      <vt:lpstr>Making Networks Work (Today)</vt:lpstr>
      <vt:lpstr>Why debugging networks is hard</vt:lpstr>
      <vt:lpstr>Networks are kept working by   “Masters of Complexity”  </vt:lpstr>
      <vt:lpstr>Philosophy of Making Networks Work</vt:lpstr>
      <vt:lpstr>PowerPoint Presentation</vt:lpstr>
      <vt:lpstr>Software Defined Network (SDN)</vt:lpstr>
      <vt:lpstr>Three of our projects</vt:lpstr>
      <vt:lpstr>1. Static checking Independently checking correctness</vt:lpstr>
      <vt:lpstr>Motivations</vt:lpstr>
      <vt:lpstr>Software Defined Network (SDN)</vt:lpstr>
      <vt:lpstr>How it works  Header Space Analysis</vt:lpstr>
      <vt:lpstr>Header Space Analysis</vt:lpstr>
      <vt:lpstr>Header Space Analysis</vt:lpstr>
      <vt:lpstr>Can A talk to B?</vt:lpstr>
      <vt:lpstr>All packets from A that can reach B</vt:lpstr>
      <vt:lpstr>Header Space Analysis [Kazemian NSDI ‘12]</vt:lpstr>
      <vt:lpstr>HSA as a “foundation”</vt:lpstr>
      <vt:lpstr>Software</vt:lpstr>
      <vt:lpstr>Three of our projects</vt:lpstr>
      <vt:lpstr>3. Interactive Debugging Finding bugs, and their root cause,  in an operational network</vt:lpstr>
      <vt:lpstr>Backtrace: Software Programming</vt:lpstr>
      <vt:lpstr>Interactive Debugging with ndb</vt:lpstr>
      <vt:lpstr>Network Debugger</vt:lpstr>
      <vt:lpstr>Network Debugger</vt:lpstr>
      <vt:lpstr>PowerPoint Presentation</vt:lpstr>
      <vt:lpstr>PowerPoint Presentation</vt:lpstr>
      <vt:lpstr>Who benefits</vt:lpstr>
      <vt:lpstr>Status</vt:lpstr>
      <vt:lpstr>PowerPoint Presentation</vt:lpstr>
      <vt:lpstr>Software Defined Network (SDN)</vt:lpstr>
      <vt:lpstr>PowerPoint Presentation</vt:lpstr>
      <vt:lpstr>Software Defined Networks</vt:lpstr>
      <vt:lpstr>The End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McKeown</dc:creator>
  <cp:lastModifiedBy>Nick McKeown</cp:lastModifiedBy>
  <cp:revision>207</cp:revision>
  <dcterms:created xsi:type="dcterms:W3CDTF">2012-08-02T21:57:48Z</dcterms:created>
  <dcterms:modified xsi:type="dcterms:W3CDTF">2012-08-24T04:42:34Z</dcterms:modified>
</cp:coreProperties>
</file>